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7" r:id="rId5"/>
    <p:sldId id="302" r:id="rId6"/>
    <p:sldId id="322" r:id="rId7"/>
    <p:sldId id="325" r:id="rId8"/>
    <p:sldId id="303" r:id="rId9"/>
    <p:sldId id="304" r:id="rId10"/>
    <p:sldId id="321" r:id="rId11"/>
    <p:sldId id="332" r:id="rId12"/>
    <p:sldId id="334" r:id="rId13"/>
    <p:sldId id="329" r:id="rId14"/>
    <p:sldId id="330" r:id="rId15"/>
    <p:sldId id="323" r:id="rId16"/>
    <p:sldId id="328" r:id="rId17"/>
    <p:sldId id="324" r:id="rId18"/>
    <p:sldId id="326" r:id="rId19"/>
    <p:sldId id="327" r:id="rId20"/>
    <p:sldId id="335" r:id="rId21"/>
    <p:sldId id="31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73537" autoAdjust="0"/>
  </p:normalViewPr>
  <p:slideViewPr>
    <p:cSldViewPr>
      <p:cViewPr varScale="1">
        <p:scale>
          <a:sx n="50" d="100"/>
          <a:sy n="50" d="100"/>
        </p:scale>
        <p:origin x="144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24/10/2023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activities you can do at home – do not underestimate the power of oral segmenting and blending as one of the most important building blocks for beginning phonics </a:t>
            </a:r>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27354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292484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24/10/2023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Other activities you can do to support your child’s early reading development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662541"/>
          </a:xfrm>
          <a:prstGeom prst="rect">
            <a:avLst/>
          </a:prstGeom>
          <a:noFill/>
        </p:spPr>
        <p:txBody>
          <a:bodyPr wrap="square" rtlCol="0">
            <a:spAutoFit/>
          </a:bodyPr>
          <a:lstStyle/>
          <a:p>
            <a:pPr marL="342900" indent="-342900">
              <a:buFont typeface="Arial" panose="020B0604020202020204" pitchFamily="34" charset="0"/>
              <a:buChar char="•"/>
            </a:pPr>
            <a:r>
              <a:rPr lang="en-GB" altLang="en-US" sz="2400" dirty="0"/>
              <a:t>Oral segmenting and blending</a:t>
            </a:r>
          </a:p>
          <a:p>
            <a:pPr algn="ctr">
              <a:defRPr/>
            </a:pPr>
            <a:r>
              <a:rPr lang="en-GB" altLang="en-US" sz="2800" dirty="0"/>
              <a:t>Robot words</a:t>
            </a:r>
          </a:p>
          <a:p>
            <a:pPr algn="ctr">
              <a:defRPr/>
            </a:pPr>
            <a:r>
              <a:rPr lang="en-GB" altLang="en-US" sz="3200" dirty="0"/>
              <a:t>                              </a:t>
            </a:r>
            <a:r>
              <a:rPr lang="en-GB" altLang="en-US" sz="2800" dirty="0"/>
              <a:t>Georgie’s gym</a:t>
            </a:r>
          </a:p>
          <a:p>
            <a:pPr algn="ctr">
              <a:defRPr/>
            </a:pPr>
            <a:r>
              <a:rPr lang="en-GB" altLang="en-US" sz="2800" dirty="0"/>
              <a:t>            What’s in the bag?</a:t>
            </a:r>
            <a:endParaRPr lang="en-US" altLang="en-US" sz="2000" dirty="0"/>
          </a:p>
          <a:p>
            <a:pPr marL="342900" indent="-342900">
              <a:buFont typeface="Arial" panose="020B0604020202020204" pitchFamily="34" charset="0"/>
              <a:buChar char="•"/>
              <a:defRPr/>
            </a:pPr>
            <a:r>
              <a:rPr lang="en-US" altLang="en-US" sz="2400" dirty="0"/>
              <a:t>Word building  </a:t>
            </a:r>
          </a:p>
          <a:p>
            <a:pPr>
              <a:defRPr/>
            </a:pPr>
            <a:endParaRPr lang="en-US" altLang="en-US" sz="2400" dirty="0"/>
          </a:p>
          <a:p>
            <a:pPr>
              <a:defRPr/>
            </a:pPr>
            <a:r>
              <a:rPr lang="en-US" altLang="en-US" sz="2400" dirty="0"/>
              <a:t> </a:t>
            </a:r>
          </a:p>
          <a:p>
            <a:pPr marL="342900" indent="-342900">
              <a:buFont typeface="Arial" panose="020B0604020202020204" pitchFamily="34" charset="0"/>
              <a:buChar char="•"/>
              <a:defRPr/>
            </a:pPr>
            <a:r>
              <a:rPr lang="en-US" altLang="en-US" sz="2400" dirty="0"/>
              <a:t>Alien words</a:t>
            </a:r>
          </a:p>
          <a:p>
            <a:endParaRPr lang="en-GB" sz="2400" dirty="0"/>
          </a:p>
        </p:txBody>
      </p:sp>
      <p:pic>
        <p:nvPicPr>
          <p:cNvPr id="10" name="Picture 7" descr="http://motoki-y.sakura.ne.jp/illust/robot/01.gif">
            <a:extLst>
              <a:ext uri="{FF2B5EF4-FFF2-40B4-BE49-F238E27FC236}">
                <a16:creationId xmlns:a16="http://schemas.microsoft.com/office/drawing/2014/main" id="{65B93CC3-1269-4800-B62C-3C6F92DA02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2006719"/>
            <a:ext cx="1202837" cy="12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Quest Question Mark tote bag - Somethinggeeky">
            <a:extLst>
              <a:ext uri="{FF2B5EF4-FFF2-40B4-BE49-F238E27FC236}">
                <a16:creationId xmlns:a16="http://schemas.microsoft.com/office/drawing/2014/main" id="{736F2978-A4B0-42E7-BBB1-7815B6D482E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559" r="11814"/>
          <a:stretch/>
        </p:blipFill>
        <p:spPr bwMode="auto">
          <a:xfrm>
            <a:off x="2411760" y="2969642"/>
            <a:ext cx="936105" cy="12825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www.autopresseducation.co.uk/images/ww/AUTOPRESS-LS02--LS03.jpg">
            <a:extLst>
              <a:ext uri="{FF2B5EF4-FFF2-40B4-BE49-F238E27FC236}">
                <a16:creationId xmlns:a16="http://schemas.microsoft.com/office/drawing/2014/main" id="{683FEF38-7710-4EAF-93FB-3719631C7C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8115" y="4281998"/>
            <a:ext cx="1202837" cy="115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32F3E7A-8111-4862-AE06-BCC1F2A5A0CD}"/>
              </a:ext>
            </a:extLst>
          </p:cNvPr>
          <p:cNvPicPr>
            <a:picLocks noChangeAspect="1"/>
          </p:cNvPicPr>
          <p:nvPr/>
        </p:nvPicPr>
        <p:blipFill>
          <a:blip r:embed="rId10"/>
          <a:stretch>
            <a:fillRect/>
          </a:stretch>
        </p:blipFill>
        <p:spPr>
          <a:xfrm>
            <a:off x="7078420" y="3031249"/>
            <a:ext cx="1610142" cy="1159302"/>
          </a:xfrm>
          <a:prstGeom prst="rect">
            <a:avLst/>
          </a:prstGeom>
        </p:spPr>
      </p:pic>
      <p:pic>
        <p:nvPicPr>
          <p:cNvPr id="11" name="Picture 10">
            <a:extLst>
              <a:ext uri="{FF2B5EF4-FFF2-40B4-BE49-F238E27FC236}">
                <a16:creationId xmlns:a16="http://schemas.microsoft.com/office/drawing/2014/main" id="{937D913E-D553-4E7F-83B2-F7CB1C0DC189}"/>
              </a:ext>
            </a:extLst>
          </p:cNvPr>
          <p:cNvPicPr>
            <a:picLocks noChangeAspect="1"/>
          </p:cNvPicPr>
          <p:nvPr/>
        </p:nvPicPr>
        <p:blipFill rotWithShape="1">
          <a:blip r:embed="rId11"/>
          <a:srcRect b="49791"/>
          <a:stretch/>
        </p:blipFill>
        <p:spPr>
          <a:xfrm>
            <a:off x="2864517" y="5569055"/>
            <a:ext cx="1353356" cy="1028747"/>
          </a:xfrm>
          <a:prstGeom prst="rect">
            <a:avLst/>
          </a:prstGeom>
        </p:spPr>
      </p:pic>
      <p:pic>
        <p:nvPicPr>
          <p:cNvPr id="16" name="Picture 15">
            <a:extLst>
              <a:ext uri="{FF2B5EF4-FFF2-40B4-BE49-F238E27FC236}">
                <a16:creationId xmlns:a16="http://schemas.microsoft.com/office/drawing/2014/main" id="{F0F6954A-0030-49FF-9843-90AF1C6717AD}"/>
              </a:ext>
            </a:extLst>
          </p:cNvPr>
          <p:cNvPicPr>
            <a:picLocks noChangeAspect="1"/>
          </p:cNvPicPr>
          <p:nvPr/>
        </p:nvPicPr>
        <p:blipFill rotWithShape="1">
          <a:blip r:embed="rId11"/>
          <a:srcRect t="49790"/>
          <a:stretch/>
        </p:blipFill>
        <p:spPr>
          <a:xfrm>
            <a:off x="4297902" y="5291199"/>
            <a:ext cx="1353356" cy="1028747"/>
          </a:xfrm>
          <a:prstGeom prst="rect">
            <a:avLst/>
          </a:prstGeom>
        </p:spPr>
      </p:pic>
    </p:spTree>
    <p:extLst>
      <p:ext uri="{BB962C8B-B14F-4D97-AF65-F5344CB8AC3E}">
        <p14:creationId xmlns:p14="http://schemas.microsoft.com/office/powerpoint/2010/main" val="303995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40"/>
            <a:ext cx="8208912" cy="144353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a:t>
            </a:r>
          </a:p>
          <a:p>
            <a:pPr marL="0" lvl="0" indent="0">
              <a:buNone/>
            </a:pPr>
            <a:endParaRPr lang="en-GB" sz="700" b="1" dirty="0">
              <a:solidFill>
                <a:srgbClr val="82368C"/>
              </a:solidFill>
              <a:effectLst/>
            </a:endParaRPr>
          </a:p>
          <a:p>
            <a:pPr marL="0" lvl="0" indent="0">
              <a:buNone/>
            </a:pPr>
            <a:r>
              <a:rPr lang="en-GB" sz="3500" b="1" dirty="0">
                <a:solidFill>
                  <a:srgbClr val="82368C"/>
                </a:solidFill>
                <a:effectLst/>
              </a:rPr>
              <a:t>Your turn…  </a:t>
            </a:r>
            <a:endParaRPr lang="en-GB" sz="1600"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4"/>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C466AF09-613E-43E0-8980-79424342874C}"/>
              </a:ext>
            </a:extLst>
          </p:cNvPr>
          <p:cNvPicPr>
            <a:picLocks noChangeAspect="1"/>
          </p:cNvPicPr>
          <p:nvPr/>
        </p:nvPicPr>
        <p:blipFill>
          <a:blip r:embed="rId5"/>
          <a:stretch>
            <a:fillRect/>
          </a:stretch>
        </p:blipFill>
        <p:spPr>
          <a:xfrm>
            <a:off x="1403228" y="1831610"/>
            <a:ext cx="6169301" cy="454855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spTree>
    <p:extLst>
      <p:ext uri="{BB962C8B-B14F-4D97-AF65-F5344CB8AC3E}">
        <p14:creationId xmlns:p14="http://schemas.microsoft.com/office/powerpoint/2010/main" val="128508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AD8AC-BB95-4999-8CC1-95DE38016F70}">
  <ds:schemaRefs>
    <ds:schemaRef ds:uri="http://schemas.microsoft.com/office/infopath/2007/PartnerControls"/>
    <ds:schemaRef ds:uri="aa5adec1-2310-4cd8-871b-e051d2dba17c"/>
    <ds:schemaRef ds:uri="4700a94c-e2d5-4e62-8a3b-b235c350b210"/>
    <ds:schemaRef ds:uri="http://purl.org/dc/elements/1.1/"/>
    <ds:schemaRef ds:uri="http://www.w3.org/XML/1998/namespace"/>
    <ds:schemaRef ds:uri="http://purl.org/dc/dcmitype/"/>
    <ds:schemaRef ds:uri="8894e085-ca10-42ec-aadf-154ab0169348"/>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31C47F-31A2-437A-8102-EA1BCFBAB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13498</TotalTime>
  <Words>1462</Words>
  <Application>Microsoft Office PowerPoint</Application>
  <PresentationFormat>On-screen Show (4:3)</PresentationFormat>
  <Paragraphs>166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c price</cp:lastModifiedBy>
  <cp:revision>377</cp:revision>
  <dcterms:created xsi:type="dcterms:W3CDTF">2017-12-08T10:29:15Z</dcterms:created>
  <dcterms:modified xsi:type="dcterms:W3CDTF">2023-10-24T13:35:38Z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