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D6CA-26B1-DAE6-4551-C350CF7B0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4B92B-0B3E-D5FE-BF04-8DA0EEED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4BB34-E04A-BC83-C38E-7A3E843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CA110-57D2-436D-FC4E-0FDDB0480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19C3A-869E-B8DF-A859-7C634C5ED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6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921B5-FA13-A838-CD1A-00407531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032AE-7BD9-14F2-6F91-6DEA6CD87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62624-582C-06D4-CD30-8A78EA8CA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4DBC-B945-9AD7-2C39-0090D6BF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3392A-3D0A-D090-992B-B73A77AF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2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4EA30B-E832-6B4D-0D17-033DF6E29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C7B78-D144-552B-4C02-D7D14DBDD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62E1C-211D-1CAC-F483-428503B5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C8A68-7E93-87AD-F837-C6AC58FB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363E0-63F9-9B13-B8FF-63CC1F08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B577-790E-5272-BCE5-F5288E93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C702C-76F4-22E9-D0AA-09E076DF9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5B2AF-9EA0-7F8D-3112-399424FF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0C6E1-70D3-B2F9-67AD-2A0FF9C3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5DCC0-7754-980F-7E86-A7065FE9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73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0314-46C7-56DA-3715-34901EDEF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0F389-5A7C-2DF8-BDF5-3EF29A83C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F06D9-2553-9030-9A62-8DCCA5C4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44371-96A4-2BBB-A903-64635F20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4F8D0-5201-0F39-FBDA-E7315868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4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4CE1-E0F6-EE01-85A1-C33EBA6D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15BB1-4A41-4C6E-3FE6-EBE3399BC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92A0C-8A4C-1CAA-E21F-45972C7FC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3569B-F4AC-CBB4-242C-298C9393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DCE6C-B065-6B10-4EB0-4E76ADB8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CE0B1-3BAF-BE2C-D7F5-CB48B89F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B8F8-B3D0-7D25-6348-9B1EE93B3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B8A7D-1E1E-ACA2-1346-EBA688A4B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176A5-AA55-E068-FB47-355F72332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2D689-7471-E63D-C1DE-DE064CD62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57A217-2596-95C9-5CA0-87B7ADF33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EC7984-F482-D901-614F-A95A6B59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FCDC4-AABA-52AB-B7BC-C249A0EB4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8533C5-2228-4CC8-2169-89E896E49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3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68BDE-BC54-A9F1-DD01-8F09C1CE3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C0D0BE-DF9F-84DF-9F6B-AC45AD7A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70EEE-8A41-C09D-1010-62404F6B5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5AEA5-6081-5E8C-7D5B-BFC13332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63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D2F2F1-7A85-F77C-3EE7-4D6E3BE69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109132-39DD-447A-346B-DC73468B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4C0FF-CE37-1096-8A89-2D47950B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352A7-54C5-1CAB-94BC-58E539BC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6CDBE-CC32-335B-DAFB-9239CF544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77D04-0558-4EA3-156A-9E3E2C28D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0ACAB-EA17-624F-2034-142854048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D645E-2136-A54F-C905-D5B33D81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997D8-3C9D-A847-4BE7-69C0F0DE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0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2BC1A-C6E7-A016-0C5C-B4AFC2853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D1BB7-362B-ADC4-62D9-AA6E535394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92B9F-753E-11D1-59C6-9182C7766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C1664-681D-E41E-FF7A-14FC2F85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D0629-FE08-1153-09BA-ED0E06D6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19A9B-A4C5-A582-6F54-597DAD0FF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24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F0D47D-04D7-10ED-9CD8-C9AF253A4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35014-0075-AD92-D9E7-74D6C07A7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F8DD3-A5A9-6CAC-5214-F1F35BA10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30C927-62D5-4234-815A-288C13F63BE0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F7AA-4BE9-FC78-0BB6-9B568894D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5B03C-4FC9-A191-6F1F-51DCF00534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6481A-0D8B-460D-968D-CBD599C5B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5C8E3-8E34-4968-8B49-68B4A6A26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49006"/>
              </p:ext>
            </p:extLst>
          </p:nvPr>
        </p:nvGraphicFramePr>
        <p:xfrm>
          <a:off x="2401541" y="50665"/>
          <a:ext cx="9266719" cy="67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049">
                  <a:extLst>
                    <a:ext uri="{9D8B030D-6E8A-4147-A177-3AD203B41FA5}">
                      <a16:colId xmlns:a16="http://schemas.microsoft.com/office/drawing/2014/main" val="16932545"/>
                    </a:ext>
                  </a:extLst>
                </a:gridCol>
                <a:gridCol w="2373442">
                  <a:extLst>
                    <a:ext uri="{9D8B030D-6E8A-4147-A177-3AD203B41FA5}">
                      <a16:colId xmlns:a16="http://schemas.microsoft.com/office/drawing/2014/main" val="4120513798"/>
                    </a:ext>
                  </a:extLst>
                </a:gridCol>
                <a:gridCol w="2320200">
                  <a:extLst>
                    <a:ext uri="{9D8B030D-6E8A-4147-A177-3AD203B41FA5}">
                      <a16:colId xmlns:a16="http://schemas.microsoft.com/office/drawing/2014/main" val="3778527108"/>
                    </a:ext>
                  </a:extLst>
                </a:gridCol>
                <a:gridCol w="2362028">
                  <a:extLst>
                    <a:ext uri="{9D8B030D-6E8A-4147-A177-3AD203B41FA5}">
                      <a16:colId xmlns:a16="http://schemas.microsoft.com/office/drawing/2014/main" val="38492829"/>
                    </a:ext>
                  </a:extLst>
                </a:gridCol>
              </a:tblGrid>
              <a:tr h="324477">
                <a:tc gridSpan="4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Trebuchet MS"/>
                        </a:rPr>
                        <a:t>Year 5, Term 4:  Extreme Time Travel: Ancient Maya (7 weeks)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851251"/>
                  </a:ext>
                </a:extLst>
              </a:tr>
              <a:tr h="1268412"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</a:rPr>
                        <a:t>WRITING: Main Outcomes: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baseline="0" noProof="0" dirty="0">
                          <a:latin typeface="+mn-lt"/>
                        </a:rPr>
                        <a:t>Narrative poetry</a:t>
                      </a:r>
                      <a:r>
                        <a:rPr lang="en-US" sz="1000" b="0" i="0" u="none" strike="noStrike" baseline="0" noProof="0" dirty="0">
                          <a:latin typeface="+mn-lt"/>
                        </a:rPr>
                        <a:t>: The Highway Man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Instructions</a:t>
                      </a:r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Creation of an Ancient Maya game</a:t>
                      </a:r>
                      <a:endParaRPr lang="en-US" sz="1000" b="0" i="0" u="none" strike="noStrike" baseline="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baseline="0" noProof="0" dirty="0">
                          <a:latin typeface="+mn-lt"/>
                        </a:rPr>
                        <a:t>Planning and delivering performances</a:t>
                      </a:r>
                      <a:r>
                        <a:rPr lang="en-US" sz="1000" b="0" i="0" u="none" strike="noStrike" baseline="0" noProof="0" dirty="0">
                          <a:latin typeface="+mn-lt"/>
                        </a:rPr>
                        <a:t>: We look forward to inviting you to our Class Assemblies this term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baseline="0" noProof="0" dirty="0">
                          <a:highlight>
                            <a:srgbClr val="FFFF00"/>
                          </a:highlight>
                          <a:latin typeface="+mn-lt"/>
                        </a:rPr>
                        <a:t>Wednesday 26</a:t>
                      </a:r>
                      <a:r>
                        <a:rPr lang="en-US" sz="1000" b="0" i="0" u="none" strike="noStrike" baseline="30000" noProof="0" dirty="0">
                          <a:highlight>
                            <a:srgbClr val="FFFF00"/>
                          </a:highlight>
                          <a:latin typeface="+mn-lt"/>
                        </a:rPr>
                        <a:t>th</a:t>
                      </a:r>
                      <a:r>
                        <a:rPr lang="en-US" sz="1000" b="0" i="0" u="none" strike="noStrike" baseline="0" noProof="0" dirty="0">
                          <a:highlight>
                            <a:srgbClr val="FFFF00"/>
                          </a:highlight>
                          <a:latin typeface="+mn-lt"/>
                        </a:rPr>
                        <a:t> March – Class 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baseline="0" noProof="0" dirty="0">
                          <a:highlight>
                            <a:srgbClr val="FFFF00"/>
                          </a:highlight>
                          <a:latin typeface="+mn-lt"/>
                        </a:rPr>
                        <a:t>Wednesday 2</a:t>
                      </a:r>
                      <a:r>
                        <a:rPr lang="en-US" sz="1000" b="0" i="0" u="none" strike="noStrike" baseline="30000" noProof="0" dirty="0">
                          <a:highlight>
                            <a:srgbClr val="FFFF00"/>
                          </a:highlight>
                          <a:latin typeface="+mn-lt"/>
                        </a:rPr>
                        <a:t>nd</a:t>
                      </a:r>
                      <a:r>
                        <a:rPr lang="en-US" sz="1000" b="0" i="0" u="none" strike="noStrike" baseline="0" noProof="0" dirty="0">
                          <a:highlight>
                            <a:srgbClr val="FFFF00"/>
                          </a:highlight>
                          <a:latin typeface="+mn-lt"/>
                        </a:rPr>
                        <a:t> April – Class 12</a:t>
                      </a:r>
                      <a:endParaRPr lang="en-US" sz="1000" b="0" i="0" u="none" strike="noStrike" baseline="0" noProof="0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READING: Gibbon Island – pupil choice</a:t>
                      </a:r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Guided Reading – </a:t>
                      </a:r>
                      <a:r>
                        <a:rPr lang="en-GB" sz="1000" b="0" dirty="0">
                          <a:latin typeface="+mn-lt"/>
                        </a:rPr>
                        <a:t>Ashley</a:t>
                      </a:r>
                      <a:r>
                        <a:rPr lang="en-GB" sz="1000" b="0" baseline="0" dirty="0">
                          <a:latin typeface="+mn-lt"/>
                        </a:rPr>
                        <a:t> Booth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latin typeface="+mn-lt"/>
                        </a:rPr>
                        <a:t>Extreme travel narratives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Running Wild</a:t>
                      </a:r>
                      <a:r>
                        <a:rPr lang="en-GB" sz="1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Kensuke’s Kingdom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Explorer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n-lt"/>
                        </a:rPr>
                        <a:t>The Storm Keeper’s Island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+mn-lt"/>
                        </a:rPr>
                        <a:t>Edge of the World</a:t>
                      </a: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MATHS:</a:t>
                      </a:r>
                      <a:endParaRPr lang="en-GB" sz="1000" dirty="0">
                        <a:latin typeface="+mn-lt"/>
                      </a:endParaRPr>
                    </a:p>
                    <a:p>
                      <a:r>
                        <a:rPr lang="en-US" sz="1000" b="1" dirty="0">
                          <a:latin typeface="+mn-lt"/>
                        </a:rPr>
                        <a:t>Fractions</a:t>
                      </a:r>
                      <a:r>
                        <a:rPr lang="en-US" sz="1000" dirty="0">
                          <a:latin typeface="+mn-lt"/>
                        </a:rPr>
                        <a:t>,</a:t>
                      </a:r>
                      <a:r>
                        <a:rPr lang="en-US" sz="1000" baseline="0" dirty="0">
                          <a:latin typeface="+mn-lt"/>
                        </a:rPr>
                        <a:t> Decimal and Percentages (compare and order fractions, identify equivalent fractions knowing percentage and decimal equivalents of common fractions), </a:t>
                      </a:r>
                    </a:p>
                    <a:p>
                      <a:endParaRPr lang="en-US" sz="1000" baseline="0" dirty="0">
                        <a:latin typeface="+mn-lt"/>
                      </a:endParaRPr>
                    </a:p>
                    <a:p>
                      <a:r>
                        <a:rPr lang="en-US" sz="1000" b="1" baseline="0" dirty="0">
                          <a:latin typeface="+mn-lt"/>
                        </a:rPr>
                        <a:t>Measuremen</a:t>
                      </a:r>
                      <a:r>
                        <a:rPr lang="en-US" sz="1000" baseline="0" dirty="0">
                          <a:latin typeface="+mn-lt"/>
                        </a:rPr>
                        <a:t>t: Length, Mass and Capacity (converting between different measurements, perimeter).</a:t>
                      </a: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R.E.:</a:t>
                      </a:r>
                    </a:p>
                    <a:p>
                      <a:r>
                        <a:rPr lang="en-US" sz="1000" dirty="0">
                          <a:latin typeface="+mn-lt"/>
                        </a:rPr>
                        <a:t>U2.4 Christians and how to live -  What would Jesus do?</a:t>
                      </a:r>
                    </a:p>
                    <a:p>
                      <a:pPr lvl="0">
                        <a:buNone/>
                      </a:pPr>
                      <a:endParaRPr lang="en-US" sz="1000" dirty="0">
                        <a:latin typeface="+mn-lt"/>
                      </a:endParaRPr>
                    </a:p>
                    <a:p>
                      <a:pPr algn="l"/>
                      <a:br>
                        <a:rPr lang="en-GB" sz="1000" dirty="0"/>
                      </a:br>
                      <a:endParaRPr lang="en-GB" sz="1000" b="0" i="0" dirty="0">
                        <a:solidFill>
                          <a:srgbClr val="FFFFFF"/>
                        </a:solidFill>
                        <a:effectLst/>
                        <a:latin typeface="-apple-system"/>
                      </a:endParaRPr>
                    </a:p>
                    <a:p>
                      <a:br>
                        <a:rPr lang="en-GB" sz="1000" b="0" i="0" dirty="0">
                          <a:solidFill>
                            <a:srgbClr val="FFFFFF"/>
                          </a:solidFill>
                          <a:effectLst/>
                          <a:latin typeface="-apple-system"/>
                        </a:rPr>
                      </a:br>
                      <a:endParaRPr lang="en-US" sz="1000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983572"/>
                  </a:ext>
                </a:extLst>
              </a:tr>
              <a:tr h="294979">
                <a:tc v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/>
                    </a:p>
                  </a:txBody>
                  <a:tcPr>
                    <a:lnL w="19050">
                      <a:solidFill>
                        <a:srgbClr val="C00000"/>
                      </a:solidFill>
                    </a:lnL>
                    <a:lnR w="19050">
                      <a:solidFill>
                        <a:srgbClr val="C00000"/>
                      </a:solidFill>
                    </a:lnR>
                    <a:lnT w="38099">
                      <a:solidFill>
                        <a:srgbClr val="C00000"/>
                      </a:solidFill>
                    </a:lnT>
                    <a:lnB w="1905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</a:rPr>
                        <a:t>COMPUTING: CRUMBLE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explain the term ‘variables’?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edit and add variables to a program? 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use conditional statements (e.g. ‘when’…, ‘if…then’)?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use loops and conditions to refine algorithms?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I use external inputs to control external outputs?</a:t>
                      </a: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070037"/>
                  </a:ext>
                </a:extLst>
              </a:tr>
              <a:tr h="112092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1" dirty="0">
                          <a:latin typeface="+mn-lt"/>
                        </a:rPr>
                        <a:t>SPAG:</a:t>
                      </a:r>
                    </a:p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Prepositional phrasing, adverbials, revision of word classes, figurative language for imagery, embedded clauses, cohesive devices, abstract/concrete/expanded nouns, parenthesis, </a:t>
                      </a:r>
                      <a:endParaRPr lang="en-GB" sz="400" dirty="0">
                        <a:effectLst/>
                        <a:latin typeface="+mn-lt"/>
                      </a:endParaRPr>
                    </a:p>
                    <a:p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95840"/>
                  </a:ext>
                </a:extLst>
              </a:tr>
              <a:tr h="1430479">
                <a:tc rowSpan="4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1" i="0" u="none" strike="noStrike" noProof="0" dirty="0">
                          <a:latin typeface="+mn-lt"/>
                        </a:rPr>
                        <a:t>Science</a:t>
                      </a:r>
                    </a:p>
                    <a:p>
                      <a:pPr lvl="0">
                        <a:buNone/>
                      </a:pPr>
                      <a:r>
                        <a:rPr lang="en-GB" sz="1000" b="1" i="0" u="none" strike="noStrike" noProof="0" dirty="0">
                          <a:latin typeface="+mn-lt"/>
                        </a:rPr>
                        <a:t>Living things</a:t>
                      </a:r>
                      <a:r>
                        <a:rPr lang="en-GB" sz="1000" b="1" i="0" u="none" strike="noStrike" baseline="0" noProof="0" dirty="0">
                          <a:latin typeface="+mn-lt"/>
                        </a:rPr>
                        <a:t> and their habitats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comment on the life cycle of different animals, e.g., mammal, amphibian, insect bird?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explain the difference between different life cycles?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explain the process of reproduction in plants?                            Can I explain the process of reproduction in animals?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create a timeline to indicate stages of growth in humans?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0" i="0" u="none" strike="noStrike" noProof="0" dirty="0">
                          <a:latin typeface="+mn-lt"/>
                        </a:rPr>
                        <a:t>Can I describe changes as humans</a:t>
                      </a:r>
                      <a:r>
                        <a:rPr lang="en-US" sz="1000" b="0" i="0" u="none" strike="noStrike" baseline="0" noProof="0" dirty="0">
                          <a:latin typeface="+mn-lt"/>
                        </a:rPr>
                        <a:t> move to old age? 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HISTORY: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kern="1200" noProof="0" dirty="0">
                          <a:effectLst/>
                          <a:latin typeface="+mn-lt"/>
                        </a:rPr>
                        <a:t>Can I discuss the legacy left by the Mayans?  </a:t>
                      </a:r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kern="1200" noProof="0" dirty="0">
                          <a:effectLst/>
                          <a:latin typeface="+mn-lt"/>
                        </a:rPr>
                        <a:t>Can I talk about aspects of the daily life of the Mayans?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noProof="0" dirty="0">
                          <a:effectLst/>
                          <a:latin typeface="+mn-lt"/>
                        </a:rPr>
                        <a:t>Can I describe events from the past using dates when things happened?</a:t>
                      </a:r>
                      <a:endParaRPr lang="en-GB" sz="100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highlight>
                            <a:srgbClr val="FFFF00"/>
                          </a:highlight>
                          <a:latin typeface="+mn-lt"/>
                        </a:rPr>
                        <a:t>Ancient Maya </a:t>
                      </a:r>
                      <a:r>
                        <a:rPr lang="en-GB" sz="1000">
                          <a:highlight>
                            <a:srgbClr val="FFFF00"/>
                          </a:highlight>
                          <a:latin typeface="+mn-lt"/>
                        </a:rPr>
                        <a:t>workshop  March 24</a:t>
                      </a:r>
                      <a:r>
                        <a:rPr lang="en-GB" sz="1000" baseline="30000">
                          <a:highlight>
                            <a:srgbClr val="FFFF00"/>
                          </a:highlight>
                          <a:latin typeface="+mn-lt"/>
                        </a:rPr>
                        <a:t>th</a:t>
                      </a:r>
                      <a:r>
                        <a:rPr lang="en-GB" sz="1000">
                          <a:highlight>
                            <a:srgbClr val="FFFF00"/>
                          </a:highlight>
                          <a:latin typeface="+mn-lt"/>
                        </a:rPr>
                        <a:t> </a:t>
                      </a:r>
                      <a:endParaRPr lang="en-GB" sz="10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 dirty="0">
                          <a:latin typeface="+mn-lt"/>
                        </a:rPr>
                        <a:t>DT:</a:t>
                      </a:r>
                      <a:endParaRPr lang="en-US" sz="1000" b="1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show that I can be both hygienic and safe in the kitchen? 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combine ingredients to make a savoury dish? 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produce a detailed step by step plan?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explain how a product will appeal to a specific audience? </a:t>
                      </a:r>
                      <a:endParaRPr lang="en-GB" sz="1000" b="0" i="0" u="none" strike="noStrike" kern="1200" noProof="0" dirty="0">
                        <a:effectLst/>
                        <a:latin typeface="Calibri Ligh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kern="1200" noProof="0" dirty="0">
                        <a:effectLst/>
                        <a:latin typeface="Calibri Ligh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b="1" dirty="0">
                          <a:latin typeface="+mn-lt"/>
                        </a:rPr>
                        <a:t>MFL: </a:t>
                      </a:r>
                      <a:r>
                        <a:rPr lang="en-GB" sz="1000" b="0" dirty="0">
                          <a:latin typeface="+mn-lt"/>
                        </a:rPr>
                        <a:t>German</a:t>
                      </a:r>
                      <a:endParaRPr lang="en-US" sz="100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hold a simple conversation with at least 4 exchanges? 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use my knowledge of grammar to speak correctly? 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understand a short story or factual text and note the main points? 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use the context to work out unfamiliar words? </a:t>
                      </a:r>
                      <a:endParaRPr lang="en-US" sz="1000" b="0" i="0" u="none" strike="noStrike" noProof="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latin typeface="+mn-lt"/>
                        </a:rPr>
                        <a:t>Can I write a paragraph of 4-5 sentences?                            Can I substitute words or phrases?</a:t>
                      </a:r>
                      <a:endParaRPr lang="en-GB" sz="1000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889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P.E.: Creative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Cheltenham Town Football 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Real Gym Unit </a:t>
                      </a:r>
                      <a:r>
                        <a:rPr lang="en-US" sz="10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2: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Can I develop balance, agility and co-ordination, and begin to apply these in a range of activities? </a:t>
                      </a:r>
                      <a:endParaRPr lang="en-US" sz="1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>
                        <a:latin typeface="+mn-lt"/>
                      </a:endParaRPr>
                    </a:p>
                  </a:txBody>
                  <a:tcPr>
                    <a:lnL w="19050">
                      <a:solidFill>
                        <a:srgbClr val="C00000"/>
                      </a:solidFill>
                    </a:lnL>
                    <a:lnR w="19050">
                      <a:solidFill>
                        <a:srgbClr val="C00000"/>
                      </a:solidFill>
                    </a:lnR>
                    <a:lnT w="19050">
                      <a:solidFill>
                        <a:srgbClr val="C00000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dirty="0">
                        <a:latin typeface="+mn-lt"/>
                      </a:endParaRPr>
                    </a:p>
                  </a:txBody>
                  <a:tcPr>
                    <a:lnL w="19050">
                      <a:solidFill>
                        <a:srgbClr val="C00000"/>
                      </a:solidFill>
                    </a:lnL>
                    <a:lnR w="19050">
                      <a:solidFill>
                        <a:srgbClr val="C00000"/>
                      </a:solidFill>
                    </a:lnR>
                    <a:lnT w="19050">
                      <a:solidFill>
                        <a:srgbClr val="C00000"/>
                      </a:solidFill>
                    </a:lnT>
                    <a:lnB w="19050">
                      <a:solidFill>
                        <a:srgbClr val="C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093650"/>
                  </a:ext>
                </a:extLst>
              </a:tr>
              <a:tr h="3384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b="1" dirty="0">
                          <a:latin typeface="+mn-lt"/>
                        </a:rPr>
                        <a:t>Music:​</a:t>
                      </a:r>
                    </a:p>
                    <a:p>
                      <a:pPr lvl="0">
                        <a:buNone/>
                      </a:pPr>
                      <a:endParaRPr lang="en-GB" sz="1000" b="1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dirty="0">
                          <a:latin typeface="+mn-lt"/>
                        </a:rPr>
                        <a:t>Can I describe and identify the structure of songs, using music vocabulary?​</a:t>
                      </a:r>
                    </a:p>
                    <a:p>
                      <a:pPr lvl="0">
                        <a:buNone/>
                      </a:pPr>
                      <a:endParaRPr lang="en-GB" sz="1000" b="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dirty="0">
                          <a:latin typeface="+mn-lt"/>
                        </a:rPr>
                        <a:t>Can I improvise and develop ideas short composition (hook)?​</a:t>
                      </a:r>
                    </a:p>
                    <a:p>
                      <a:pPr lvl="0">
                        <a:buNone/>
                      </a:pPr>
                      <a:endParaRPr lang="en-GB" sz="1000" b="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dirty="0">
                          <a:latin typeface="+mn-lt"/>
                        </a:rPr>
                        <a:t>Can I sing with expression and control and know how to sustain phrases, breathing at the right time in songs?​</a:t>
                      </a:r>
                    </a:p>
                    <a:p>
                      <a:pPr lvl="0">
                        <a:buNone/>
                      </a:pPr>
                      <a:endParaRPr lang="en-GB" sz="1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62898077"/>
                  </a:ext>
                </a:extLst>
              </a:tr>
              <a:tr h="116729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+mn-l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kern="1200" noProof="0" dirty="0">
                        <a:effectLst/>
                        <a:latin typeface="Calibri Light"/>
                      </a:endParaRPr>
                    </a:p>
                  </a:txBody>
                  <a:tcPr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</a:rPr>
                        <a:t>P.S.H.E:</a:t>
                      </a:r>
                    </a:p>
                    <a:p>
                      <a:r>
                        <a:rPr lang="en-GB" sz="1000" b="1" dirty="0">
                          <a:latin typeface="+mn-lt"/>
                        </a:rPr>
                        <a:t>Scarf plans -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+mn-lt"/>
                        </a:rPr>
                        <a:t>Living in the Wider World</a:t>
                      </a:r>
                      <a:r>
                        <a:rPr lang="en-GB" sz="1000" b="1" baseline="0" dirty="0">
                          <a:latin typeface="+mn-lt"/>
                        </a:rPr>
                        <a:t> – Caring for the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42614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E7E2A69-7F19-4A52-8284-ED6E64C02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42" y="144380"/>
            <a:ext cx="1812299" cy="1814456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9A95EA-2DD6-4838-8956-214F94061FB1}"/>
              </a:ext>
            </a:extLst>
          </p:cNvPr>
          <p:cNvSpPr/>
          <p:nvPr/>
        </p:nvSpPr>
        <p:spPr>
          <a:xfrm>
            <a:off x="191069" y="2000402"/>
            <a:ext cx="2101755" cy="462207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Theme Intent:</a:t>
            </a:r>
            <a:endParaRPr lang="en-GB" sz="10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Behind the value of Humility, our topic turns to Ancient Maya understanding its importance and influence throughout the decades.</a:t>
            </a:r>
            <a:endParaRPr lang="en-GB" sz="10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We will use other subjects to develop our understanding of the world around us and appreciating what everyone and everything has to offer.</a:t>
            </a:r>
            <a:endParaRPr lang="en-GB" sz="10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Rules, Rights and Responsibilities will be spoken about, alongside caring for the environment and living in the wider world; children will sensitively be challenged to reflect on their actions, thoughts and emotions, and how they contribute positively to the world around them – Growing and Inspiring for Fullness of Life.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Oracy Focus: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Linguistic</a:t>
            </a:r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: To be comfortable using idiom and expressions.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ea typeface="Calibri"/>
                <a:cs typeface="Calibri"/>
              </a:rPr>
              <a:t>Physical: To project voice to a larger audience.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700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801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-apple-system</vt:lpstr>
      <vt:lpstr>Aptos</vt:lpstr>
      <vt:lpstr>Aptos Display</vt:lpstr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Harris (St James' CofE Primary)</dc:creator>
  <cp:lastModifiedBy>Adrian Kellers</cp:lastModifiedBy>
  <cp:revision>2</cp:revision>
  <dcterms:created xsi:type="dcterms:W3CDTF">2025-02-24T20:29:52Z</dcterms:created>
  <dcterms:modified xsi:type="dcterms:W3CDTF">2025-02-25T14:42:39Z</dcterms:modified>
</cp:coreProperties>
</file>