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26"/>
  </p:notesMasterIdLst>
  <p:sldIdLst>
    <p:sldId id="256" r:id="rId5"/>
    <p:sldId id="257" r:id="rId6"/>
    <p:sldId id="267" r:id="rId7"/>
    <p:sldId id="261" r:id="rId8"/>
    <p:sldId id="258" r:id="rId9"/>
    <p:sldId id="274" r:id="rId10"/>
    <p:sldId id="275" r:id="rId11"/>
    <p:sldId id="276" r:id="rId12"/>
    <p:sldId id="277" r:id="rId13"/>
    <p:sldId id="278" r:id="rId14"/>
    <p:sldId id="270" r:id="rId15"/>
    <p:sldId id="279" r:id="rId16"/>
    <p:sldId id="264" r:id="rId17"/>
    <p:sldId id="263" r:id="rId18"/>
    <p:sldId id="266" r:id="rId19"/>
    <p:sldId id="259" r:id="rId20"/>
    <p:sldId id="265" r:id="rId21"/>
    <p:sldId id="269" r:id="rId22"/>
    <p:sldId id="271" r:id="rId23"/>
    <p:sldId id="272" r:id="rId24"/>
    <p:sldId id="280" r:id="rId2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649" autoAdjust="0"/>
  </p:normalViewPr>
  <p:slideViewPr>
    <p:cSldViewPr snapToGrid="0">
      <p:cViewPr varScale="1">
        <p:scale>
          <a:sx n="81" d="100"/>
          <a:sy n="81" d="100"/>
        </p:scale>
        <p:origin x="2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01151-F836-473C-A452-32F4D57936A8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039A7-9B63-4520-ADE7-ACD0A43E1C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9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1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84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77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2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classrooms used to be like this…</a:t>
            </a:r>
          </a:p>
          <a:p>
            <a:r>
              <a:rPr lang="en-GB" dirty="0"/>
              <a:t>Differentiated groups</a:t>
            </a:r>
          </a:p>
          <a:p>
            <a:r>
              <a:rPr lang="en-GB" dirty="0"/>
              <a:t>T/TA sits with the LAP usually … they sit at the front, etc</a:t>
            </a:r>
          </a:p>
          <a:p>
            <a:endParaRPr lang="en-GB" dirty="0"/>
          </a:p>
          <a:p>
            <a:r>
              <a:rPr lang="en-GB" dirty="0"/>
              <a:t>Moved to a model where we don’t have the differentiated groups – our children support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25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Maths activity – partner A and B coaching each other</a:t>
            </a:r>
          </a:p>
          <a:p>
            <a:r>
              <a:rPr lang="en-GB" dirty="0"/>
              <a:t>Writing activity? </a:t>
            </a:r>
          </a:p>
          <a:p>
            <a:r>
              <a:rPr lang="en-GB" dirty="0"/>
              <a:t>When have I used this? Age group?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42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Ellyn example</a:t>
            </a:r>
          </a:p>
          <a:p>
            <a:r>
              <a:rPr lang="en-GB" dirty="0"/>
              <a:t>Children’s perceptions of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621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Blood flow</a:t>
            </a:r>
          </a:p>
          <a:p>
            <a:r>
              <a:rPr lang="en-GB" dirty="0"/>
              <a:t>Oxygen to the brain</a:t>
            </a:r>
          </a:p>
          <a:p>
            <a:r>
              <a:rPr lang="en-GB" dirty="0"/>
              <a:t>Movement break but still learning</a:t>
            </a:r>
          </a:p>
          <a:p>
            <a:r>
              <a:rPr lang="en-GB" dirty="0"/>
              <a:t>More fun as I get to see my friend!</a:t>
            </a:r>
          </a:p>
          <a:p>
            <a:r>
              <a:rPr lang="en-GB" dirty="0"/>
              <a:t>Teacher can structure SHP – numbered ability – differentiate tasks</a:t>
            </a:r>
          </a:p>
          <a:p>
            <a:r>
              <a:rPr lang="en-GB" dirty="0"/>
              <a:t>Feed in to Rally Robin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854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646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Create a list on own and then all write?</a:t>
            </a:r>
          </a:p>
          <a:p>
            <a:r>
              <a:rPr lang="en-GB" dirty="0"/>
              <a:t>Talk about reluctant writers</a:t>
            </a:r>
          </a:p>
          <a:p>
            <a:r>
              <a:rPr lang="en-GB" dirty="0"/>
              <a:t>Those that whizz ahead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017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9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14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842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02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Activity working on your own then working in collaboration</a:t>
            </a:r>
          </a:p>
          <a:p>
            <a:endParaRPr lang="en-GB" dirty="0"/>
          </a:p>
          <a:p>
            <a:r>
              <a:rPr lang="en-GB" dirty="0"/>
              <a:t>How many …. Can you name? individually then together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Jot thought paper??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46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853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47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61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194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392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39A7-9B63-4520-ADE7-ACD0A43E1C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95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91B805F-FF0F-4BAA-A3A3-E4F945D687F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0799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820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35D676B-6E73-4E3B-A9B3-4966DB9B52A5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560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7907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6018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9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7516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0205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0492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6A73BC-5D11-4675-B334-102E1E8C9B5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2708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E45F-652B-4E89-8925-000B0AB8FD98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1283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848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push dir="u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15EB-D645-46D1-ADB9-E5CACEAA46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Collaborative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21528-5016-4AE6-803E-2BFE6E4B7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4"/>
            <a:ext cx="10993546" cy="59032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Teaching &amp; learning at St. James’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243D1-3C73-4A93-BC4E-7E305E88D5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1" t="23380" r="6934"/>
          <a:stretch/>
        </p:blipFill>
        <p:spPr>
          <a:xfrm>
            <a:off x="9710163" y="1972196"/>
            <a:ext cx="1948437" cy="1046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A8D8B-B266-4258-9B8B-CBD1EC81A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565" y="1972196"/>
            <a:ext cx="2719598" cy="104649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CA7B9A8-9EE1-4908-8CC7-A3E1BB05F992}"/>
              </a:ext>
            </a:extLst>
          </p:cNvPr>
          <p:cNvSpPr txBox="1">
            <a:spLocks/>
          </p:cNvSpPr>
          <p:nvPr/>
        </p:nvSpPr>
        <p:spPr>
          <a:xfrm>
            <a:off x="665054" y="3275860"/>
            <a:ext cx="10993546" cy="1959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>
                <a:solidFill>
                  <a:schemeClr val="bg1"/>
                </a:solidFill>
              </a:rPr>
              <a:t>Mr Bradley,</a:t>
            </a:r>
          </a:p>
          <a:p>
            <a:r>
              <a:rPr lang="en-GB" sz="1700" dirty="0">
                <a:solidFill>
                  <a:schemeClr val="bg1"/>
                </a:solidFill>
              </a:rPr>
              <a:t>Curriculum Lead</a:t>
            </a:r>
          </a:p>
          <a:p>
            <a:r>
              <a:rPr lang="en-GB" sz="1700" dirty="0">
                <a:solidFill>
                  <a:schemeClr val="bg1"/>
                </a:solidFill>
              </a:rPr>
              <a:t>Teaching &amp; learning lead</a:t>
            </a:r>
          </a:p>
          <a:p>
            <a:endParaRPr lang="en-GB" sz="17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66AAC-6F74-403E-89E6-C3A0F0A06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49" y="3334496"/>
            <a:ext cx="2088754" cy="920904"/>
          </a:xfrm>
          <a:prstGeom prst="rect">
            <a:avLst/>
          </a:prstGeom>
        </p:spPr>
      </p:pic>
      <p:pic>
        <p:nvPicPr>
          <p:cNvPr id="1026" name="Picture 2" descr="Kagan Cooperative Learning – Fountain Middle School Teacher's Programs and  Strategies Website">
            <a:extLst>
              <a:ext uri="{FF2B5EF4-FFF2-40B4-BE49-F238E27FC236}">
                <a16:creationId xmlns:a16="http://schemas.microsoft.com/office/drawing/2014/main" id="{0F8BE1BC-4946-4731-8D41-F41E9DC4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6" y="4084666"/>
            <a:ext cx="1834514" cy="134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ice 21 Oracy (@voice21oracy) / X">
            <a:extLst>
              <a:ext uri="{FF2B5EF4-FFF2-40B4-BE49-F238E27FC236}">
                <a16:creationId xmlns:a16="http://schemas.microsoft.com/office/drawing/2014/main" id="{E128F280-E1BE-49D7-A503-7ED0C733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7" y="4537332"/>
            <a:ext cx="1395216" cy="139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6655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3933F5-E3D3-484C-A055-9D6C5363F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91155" y="2363366"/>
            <a:ext cx="3553902" cy="2654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806A0-0948-42F5-BF53-639438A26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51" r="27602"/>
          <a:stretch/>
        </p:blipFill>
        <p:spPr>
          <a:xfrm rot="5400000">
            <a:off x="8289789" y="4152507"/>
            <a:ext cx="2102175" cy="3124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CD8C48-E3EA-48F7-B533-A319BC62BA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34" r="31994" b="10494"/>
          <a:stretch/>
        </p:blipFill>
        <p:spPr>
          <a:xfrm rot="5400000">
            <a:off x="7027126" y="2100835"/>
            <a:ext cx="2424753" cy="2906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3D312C-373D-411B-88ED-64207255D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480" y="772872"/>
            <a:ext cx="3612822" cy="2709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F5DE62-8C58-4817-B286-827560A2C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757145" y="3630635"/>
            <a:ext cx="2891052" cy="2159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9063EC-733B-4AE1-B92B-1EEEDADC1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08066" y="2045164"/>
            <a:ext cx="3115558" cy="2327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B8E146-F9DD-44EF-AC2B-E00FF78418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62" r="27517" b="9762"/>
          <a:stretch/>
        </p:blipFill>
        <p:spPr>
          <a:xfrm rot="5400000">
            <a:off x="1580786" y="3914150"/>
            <a:ext cx="2479253" cy="25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98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Kagan</a:t>
            </a:r>
            <a:r>
              <a:rPr lang="en-GB" dirty="0"/>
              <a:t> at St. James’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B4F0-B772-4AAE-B496-24E4CFBB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83835"/>
            <a:ext cx="7587448" cy="3678303"/>
          </a:xfrm>
        </p:spPr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055934-92CD-45F6-821A-F775FD782930}"/>
              </a:ext>
            </a:extLst>
          </p:cNvPr>
          <p:cNvSpPr txBox="1">
            <a:spLocks/>
          </p:cNvSpPr>
          <p:nvPr/>
        </p:nvSpPr>
        <p:spPr>
          <a:xfrm>
            <a:off x="733592" y="2236235"/>
            <a:ext cx="7587448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So… what is </a:t>
            </a:r>
            <a:r>
              <a:rPr lang="en-GB" dirty="0" err="1">
                <a:solidFill>
                  <a:schemeClr val="tx1"/>
                </a:solidFill>
              </a:rPr>
              <a:t>Kagan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Developed by Dr Spencer </a:t>
            </a:r>
            <a:r>
              <a:rPr lang="en-GB" dirty="0" err="1">
                <a:solidFill>
                  <a:schemeClr val="tx1"/>
                </a:solidFill>
              </a:rPr>
              <a:t>Kagan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Research based </a:t>
            </a:r>
          </a:p>
          <a:p>
            <a:r>
              <a:rPr lang="en-GB" dirty="0">
                <a:solidFill>
                  <a:schemeClr val="tx1"/>
                </a:solidFill>
              </a:rPr>
              <a:t>Collaborative learning structures</a:t>
            </a:r>
          </a:p>
          <a:p>
            <a:r>
              <a:rPr lang="en-GB" dirty="0">
                <a:solidFill>
                  <a:schemeClr val="tx1"/>
                </a:solidFill>
              </a:rPr>
              <a:t>Enhances learning for all children, regardless of ability, age, confidence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99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collaborate?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B4F0-B772-4AAE-B496-24E4CFBB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83835"/>
            <a:ext cx="7587448" cy="3678303"/>
          </a:xfrm>
        </p:spPr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Research in to collaborative learning structures have shown us…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Increase in achievement and a narrowing of gaps</a:t>
            </a:r>
          </a:p>
          <a:p>
            <a:r>
              <a:rPr lang="en-GB" dirty="0">
                <a:solidFill>
                  <a:schemeClr val="tx1"/>
                </a:solidFill>
              </a:rPr>
              <a:t>Increased engagement = less disruption in lessons</a:t>
            </a:r>
          </a:p>
          <a:p>
            <a:r>
              <a:rPr lang="en-GB" dirty="0">
                <a:solidFill>
                  <a:schemeClr val="tx1"/>
                </a:solidFill>
              </a:rPr>
              <a:t>Improved self esteem for learners</a:t>
            </a:r>
          </a:p>
          <a:p>
            <a:r>
              <a:rPr lang="en-GB" dirty="0">
                <a:solidFill>
                  <a:schemeClr val="tx1"/>
                </a:solidFill>
              </a:rPr>
              <a:t>Children knowing and remembering more – information sticking!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2" descr="kagan benefits ">
            <a:extLst>
              <a:ext uri="{FF2B5EF4-FFF2-40B4-BE49-F238E27FC236}">
                <a16:creationId xmlns:a16="http://schemas.microsoft.com/office/drawing/2014/main" id="{2B0560AE-B5AD-4228-A6E1-5C50BD635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" b="4796"/>
          <a:stretch/>
        </p:blipFill>
        <p:spPr bwMode="auto">
          <a:xfrm>
            <a:off x="8168640" y="2333297"/>
            <a:ext cx="3771900" cy="43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065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Tables and seating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14411C-009A-4DFA-8A5C-ADA342E387F7}"/>
              </a:ext>
            </a:extLst>
          </p:cNvPr>
          <p:cNvGrpSpPr/>
          <p:nvPr/>
        </p:nvGrpSpPr>
        <p:grpSpPr>
          <a:xfrm>
            <a:off x="528319" y="1955771"/>
            <a:ext cx="3420877" cy="4925046"/>
            <a:chOff x="528319" y="1955771"/>
            <a:chExt cx="3420877" cy="49250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9D418B-AB7E-45E2-9F26-E4B09E240C2A}"/>
                </a:ext>
              </a:extLst>
            </p:cNvPr>
            <p:cNvSpPr/>
            <p:nvPr/>
          </p:nvSpPr>
          <p:spPr>
            <a:xfrm>
              <a:off x="990599" y="2436933"/>
              <a:ext cx="878841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10538F-11BC-4D3C-8612-98E253640A35}"/>
                </a:ext>
              </a:extLst>
            </p:cNvPr>
            <p:cNvSpPr/>
            <p:nvPr/>
          </p:nvSpPr>
          <p:spPr>
            <a:xfrm rot="16200000">
              <a:off x="716280" y="3163373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5F70A5-B03C-468C-8B0F-8B5DBAF7D8AB}"/>
                </a:ext>
              </a:extLst>
            </p:cNvPr>
            <p:cNvSpPr/>
            <p:nvPr/>
          </p:nvSpPr>
          <p:spPr>
            <a:xfrm rot="16200000">
              <a:off x="1178560" y="3163373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55D605-E183-455B-8E8A-5F131BA757A4}"/>
                </a:ext>
              </a:extLst>
            </p:cNvPr>
            <p:cNvSpPr/>
            <p:nvPr/>
          </p:nvSpPr>
          <p:spPr>
            <a:xfrm>
              <a:off x="1386840" y="4316533"/>
              <a:ext cx="878841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26D65A-7381-4855-977C-E51A9D5D28C3}"/>
                </a:ext>
              </a:extLst>
            </p:cNvPr>
            <p:cNvSpPr/>
            <p:nvPr/>
          </p:nvSpPr>
          <p:spPr>
            <a:xfrm rot="16200000">
              <a:off x="657858" y="4590853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2D5565-0756-45E0-8A96-9B450CE7D726}"/>
                </a:ext>
              </a:extLst>
            </p:cNvPr>
            <p:cNvSpPr/>
            <p:nvPr/>
          </p:nvSpPr>
          <p:spPr>
            <a:xfrm rot="16200000">
              <a:off x="2026922" y="4590853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90FCF9D-5218-4821-9D8F-2F35D05D6F97}"/>
                </a:ext>
              </a:extLst>
            </p:cNvPr>
            <p:cNvGrpSpPr/>
            <p:nvPr/>
          </p:nvGrpSpPr>
          <p:grpSpPr>
            <a:xfrm rot="5400000">
              <a:off x="2534920" y="1908612"/>
              <a:ext cx="878841" cy="1417320"/>
              <a:chOff x="2484120" y="2651760"/>
              <a:chExt cx="878841" cy="141732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0CBE6FC-AA1F-4B42-9EE5-AF236E0E17DA}"/>
                  </a:ext>
                </a:extLst>
              </p:cNvPr>
              <p:cNvSpPr/>
              <p:nvPr/>
            </p:nvSpPr>
            <p:spPr>
              <a:xfrm>
                <a:off x="2484120" y="2651760"/>
                <a:ext cx="878841" cy="4165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C40869-A663-4A4A-AA0F-61080C59EDD0}"/>
                  </a:ext>
                </a:extLst>
              </p:cNvPr>
              <p:cNvSpPr/>
              <p:nvPr/>
            </p:nvSpPr>
            <p:spPr>
              <a:xfrm rot="16200000">
                <a:off x="2209801" y="3378200"/>
                <a:ext cx="965200" cy="4165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1E3F2B5-5B90-436D-A401-85F6EBD5A00E}"/>
                  </a:ext>
                </a:extLst>
              </p:cNvPr>
              <p:cNvSpPr/>
              <p:nvPr/>
            </p:nvSpPr>
            <p:spPr>
              <a:xfrm rot="16200000">
                <a:off x="2672081" y="3378200"/>
                <a:ext cx="965200" cy="4165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95091B-9494-40E5-90D2-AA98F488D931}"/>
                </a:ext>
              </a:extLst>
            </p:cNvPr>
            <p:cNvSpPr/>
            <p:nvPr/>
          </p:nvSpPr>
          <p:spPr>
            <a:xfrm>
              <a:off x="528319" y="5966417"/>
              <a:ext cx="878841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5C8FBC-03F7-4376-9DA0-535AD282B82E}"/>
                </a:ext>
              </a:extLst>
            </p:cNvPr>
            <p:cNvSpPr/>
            <p:nvPr/>
          </p:nvSpPr>
          <p:spPr>
            <a:xfrm>
              <a:off x="1452880" y="5966417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93196E-3F5C-4B04-9B6A-55F5CEDF9C56}"/>
                </a:ext>
              </a:extLst>
            </p:cNvPr>
            <p:cNvSpPr/>
            <p:nvPr/>
          </p:nvSpPr>
          <p:spPr>
            <a:xfrm>
              <a:off x="2463800" y="5966417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A6A0FF-9FD4-433C-B60A-B3CDE51A2335}"/>
                </a:ext>
              </a:extLst>
            </p:cNvPr>
            <p:cNvSpPr/>
            <p:nvPr/>
          </p:nvSpPr>
          <p:spPr>
            <a:xfrm>
              <a:off x="676414" y="5784617"/>
              <a:ext cx="180345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D2EF72A-076A-4F00-A781-BFD0D16A9593}"/>
                </a:ext>
              </a:extLst>
            </p:cNvPr>
            <p:cNvSpPr/>
            <p:nvPr/>
          </p:nvSpPr>
          <p:spPr>
            <a:xfrm>
              <a:off x="1056349" y="5784617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35FFA53-7EC9-4C71-9E77-DB8F5278C78B}"/>
                </a:ext>
              </a:extLst>
            </p:cNvPr>
            <p:cNvSpPr/>
            <p:nvPr/>
          </p:nvSpPr>
          <p:spPr>
            <a:xfrm>
              <a:off x="1687160" y="5763217"/>
              <a:ext cx="180345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D70E1A-F032-4D93-A67C-DB1797AB56DA}"/>
                </a:ext>
              </a:extLst>
            </p:cNvPr>
            <p:cNvSpPr/>
            <p:nvPr/>
          </p:nvSpPr>
          <p:spPr>
            <a:xfrm>
              <a:off x="2067095" y="5763217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9F8C7D5-B65D-4BCD-ADE0-B08473A627F1}"/>
                </a:ext>
              </a:extLst>
            </p:cNvPr>
            <p:cNvSpPr/>
            <p:nvPr/>
          </p:nvSpPr>
          <p:spPr>
            <a:xfrm>
              <a:off x="2687919" y="5764297"/>
              <a:ext cx="180345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2904F2-4F3E-48EB-AF5D-B62C83BD1EAC}"/>
                </a:ext>
              </a:extLst>
            </p:cNvPr>
            <p:cNvSpPr/>
            <p:nvPr/>
          </p:nvSpPr>
          <p:spPr>
            <a:xfrm>
              <a:off x="3067854" y="5764297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6CFBC05-C300-4207-BE1F-502F256AB599}"/>
                </a:ext>
              </a:extLst>
            </p:cNvPr>
            <p:cNvSpPr/>
            <p:nvPr/>
          </p:nvSpPr>
          <p:spPr>
            <a:xfrm>
              <a:off x="1502453" y="4100842"/>
              <a:ext cx="180345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5EF055F-ED19-461E-AE07-0CF1B207709E}"/>
                </a:ext>
              </a:extLst>
            </p:cNvPr>
            <p:cNvSpPr/>
            <p:nvPr/>
          </p:nvSpPr>
          <p:spPr>
            <a:xfrm>
              <a:off x="1935480" y="4113333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55D9575-B846-4587-AA3D-B9EA8B9F9273}"/>
                </a:ext>
              </a:extLst>
            </p:cNvPr>
            <p:cNvSpPr/>
            <p:nvPr/>
          </p:nvSpPr>
          <p:spPr>
            <a:xfrm>
              <a:off x="1153229" y="2204369"/>
              <a:ext cx="180345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68C52DC-D778-4675-A488-E6215BF0B449}"/>
                </a:ext>
              </a:extLst>
            </p:cNvPr>
            <p:cNvSpPr/>
            <p:nvPr/>
          </p:nvSpPr>
          <p:spPr>
            <a:xfrm>
              <a:off x="1533164" y="2204369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612AF58-D45E-45B5-8B40-D47507858E39}"/>
                </a:ext>
              </a:extLst>
            </p:cNvPr>
            <p:cNvSpPr/>
            <p:nvPr/>
          </p:nvSpPr>
          <p:spPr>
            <a:xfrm>
              <a:off x="2482749" y="1955771"/>
              <a:ext cx="180345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7F05E12-D421-47BD-BC47-1F05F6396A18}"/>
                </a:ext>
              </a:extLst>
            </p:cNvPr>
            <p:cNvSpPr/>
            <p:nvPr/>
          </p:nvSpPr>
          <p:spPr>
            <a:xfrm>
              <a:off x="2862684" y="1955771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1A4E83B-4687-4040-AF4A-CF415323EE2A}"/>
                </a:ext>
              </a:extLst>
            </p:cNvPr>
            <p:cNvSpPr/>
            <p:nvPr/>
          </p:nvSpPr>
          <p:spPr>
            <a:xfrm>
              <a:off x="710732" y="4369493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6434060-3D1D-4036-A5BD-99E48B8CBA82}"/>
                </a:ext>
              </a:extLst>
            </p:cNvPr>
            <p:cNvSpPr/>
            <p:nvPr/>
          </p:nvSpPr>
          <p:spPr>
            <a:xfrm>
              <a:off x="710732" y="4914495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2E4E71F-DAB9-420F-AA1B-BC9E753EE496}"/>
                </a:ext>
              </a:extLst>
            </p:cNvPr>
            <p:cNvSpPr/>
            <p:nvPr/>
          </p:nvSpPr>
          <p:spPr>
            <a:xfrm>
              <a:off x="2763391" y="4420655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19B370C-C6EF-43E7-813F-67356094F193}"/>
                </a:ext>
              </a:extLst>
            </p:cNvPr>
            <p:cNvSpPr/>
            <p:nvPr/>
          </p:nvSpPr>
          <p:spPr>
            <a:xfrm>
              <a:off x="2778091" y="4868017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9EF7D59-A020-4511-B2D5-3F8AF597385E}"/>
                </a:ext>
              </a:extLst>
            </p:cNvPr>
            <p:cNvSpPr/>
            <p:nvPr/>
          </p:nvSpPr>
          <p:spPr>
            <a:xfrm>
              <a:off x="1935480" y="3101890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3B0E4E0-6E8A-442B-969F-6C8773FCD1D2}"/>
                </a:ext>
              </a:extLst>
            </p:cNvPr>
            <p:cNvSpPr/>
            <p:nvPr/>
          </p:nvSpPr>
          <p:spPr>
            <a:xfrm>
              <a:off x="1950180" y="3549252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5ADA4B9-53F6-4FDD-A545-901550AACAF5}"/>
                </a:ext>
              </a:extLst>
            </p:cNvPr>
            <p:cNvSpPr/>
            <p:nvPr/>
          </p:nvSpPr>
          <p:spPr>
            <a:xfrm>
              <a:off x="744294" y="3088632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2DAF63E-403F-4720-8BC9-466ADE102DC6}"/>
                </a:ext>
              </a:extLst>
            </p:cNvPr>
            <p:cNvSpPr/>
            <p:nvPr/>
          </p:nvSpPr>
          <p:spPr>
            <a:xfrm>
              <a:off x="758994" y="3535994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36ADC08-945E-4705-83F9-2FD544CF96CA}"/>
                </a:ext>
              </a:extLst>
            </p:cNvPr>
            <p:cNvSpPr/>
            <p:nvPr/>
          </p:nvSpPr>
          <p:spPr>
            <a:xfrm>
              <a:off x="3735910" y="2298150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C99091-F64F-4C59-9BE7-202172BDC83F}"/>
                </a:ext>
              </a:extLst>
            </p:cNvPr>
            <p:cNvSpPr/>
            <p:nvPr/>
          </p:nvSpPr>
          <p:spPr>
            <a:xfrm>
              <a:off x="3750610" y="2745512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F846503-0079-4CA3-A9A5-C65AB3E084F2}"/>
                </a:ext>
              </a:extLst>
            </p:cNvPr>
            <p:cNvSpPr/>
            <p:nvPr/>
          </p:nvSpPr>
          <p:spPr>
            <a:xfrm>
              <a:off x="2383456" y="3109111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BAAB7DD-F850-475C-9F1F-7912DA6C833E}"/>
                </a:ext>
              </a:extLst>
            </p:cNvPr>
            <p:cNvSpPr/>
            <p:nvPr/>
          </p:nvSpPr>
          <p:spPr>
            <a:xfrm>
              <a:off x="2862684" y="3101890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462E7B5-5752-4246-9F91-6066184E6271}"/>
                </a:ext>
              </a:extLst>
            </p:cNvPr>
            <p:cNvSpPr/>
            <p:nvPr/>
          </p:nvSpPr>
          <p:spPr>
            <a:xfrm>
              <a:off x="1452880" y="6781418"/>
              <a:ext cx="965200" cy="993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AC3A8E8-4839-48BB-BC20-AD67581BB140}"/>
              </a:ext>
            </a:extLst>
          </p:cNvPr>
          <p:cNvGrpSpPr/>
          <p:nvPr/>
        </p:nvGrpSpPr>
        <p:grpSpPr>
          <a:xfrm>
            <a:off x="5900812" y="2154813"/>
            <a:ext cx="5110747" cy="4702966"/>
            <a:chOff x="5961345" y="2177852"/>
            <a:chExt cx="5110747" cy="470296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F49F7F-A455-4456-8072-524A0299A703}"/>
                </a:ext>
              </a:extLst>
            </p:cNvPr>
            <p:cNvSpPr/>
            <p:nvPr/>
          </p:nvSpPr>
          <p:spPr>
            <a:xfrm>
              <a:off x="8097986" y="6781419"/>
              <a:ext cx="965200" cy="993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708EBB-DA9D-43F9-9F83-762FABC9839F}"/>
                </a:ext>
              </a:extLst>
            </p:cNvPr>
            <p:cNvSpPr/>
            <p:nvPr/>
          </p:nvSpPr>
          <p:spPr>
            <a:xfrm rot="16200000">
              <a:off x="5938520" y="2452172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684D39-C7D9-4F43-A88F-AF825736B3C7}"/>
                </a:ext>
              </a:extLst>
            </p:cNvPr>
            <p:cNvSpPr/>
            <p:nvPr/>
          </p:nvSpPr>
          <p:spPr>
            <a:xfrm rot="16200000">
              <a:off x="6400800" y="2452172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4CEF6D-05E6-4CFB-B40F-C6E1752FDB02}"/>
                </a:ext>
              </a:extLst>
            </p:cNvPr>
            <p:cNvSpPr/>
            <p:nvPr/>
          </p:nvSpPr>
          <p:spPr>
            <a:xfrm rot="16200000">
              <a:off x="7899400" y="2452172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97053F-4EE0-4E70-AEE4-E1DEBC1797E7}"/>
                </a:ext>
              </a:extLst>
            </p:cNvPr>
            <p:cNvSpPr/>
            <p:nvPr/>
          </p:nvSpPr>
          <p:spPr>
            <a:xfrm rot="16200000">
              <a:off x="8361680" y="2452172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F67725-2719-4B23-9A1E-CC4D165DA98B}"/>
                </a:ext>
              </a:extLst>
            </p:cNvPr>
            <p:cNvSpPr/>
            <p:nvPr/>
          </p:nvSpPr>
          <p:spPr>
            <a:xfrm rot="16200000">
              <a:off x="6400800" y="4128575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E450C4-3467-4E87-AC1B-3627123E9510}"/>
                </a:ext>
              </a:extLst>
            </p:cNvPr>
            <p:cNvSpPr/>
            <p:nvPr/>
          </p:nvSpPr>
          <p:spPr>
            <a:xfrm rot="16200000">
              <a:off x="6863080" y="4128575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7E6555-C031-48B4-8E30-142398D6FF67}"/>
                </a:ext>
              </a:extLst>
            </p:cNvPr>
            <p:cNvSpPr/>
            <p:nvPr/>
          </p:nvSpPr>
          <p:spPr>
            <a:xfrm rot="16200000">
              <a:off x="8343903" y="3860414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772F0B-B28E-4C06-AD0A-D7C245C9C491}"/>
                </a:ext>
              </a:extLst>
            </p:cNvPr>
            <p:cNvSpPr/>
            <p:nvPr/>
          </p:nvSpPr>
          <p:spPr>
            <a:xfrm rot="16200000">
              <a:off x="8806183" y="3860414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DC90E06-6919-47A7-A0AD-97615C108B09}"/>
                </a:ext>
              </a:extLst>
            </p:cNvPr>
            <p:cNvSpPr/>
            <p:nvPr/>
          </p:nvSpPr>
          <p:spPr>
            <a:xfrm rot="16200000">
              <a:off x="9667239" y="2914454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DC82C1-BBBD-4896-B32C-5F3C0CFBBE27}"/>
                </a:ext>
              </a:extLst>
            </p:cNvPr>
            <p:cNvSpPr/>
            <p:nvPr/>
          </p:nvSpPr>
          <p:spPr>
            <a:xfrm rot="16200000">
              <a:off x="10129519" y="2914454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45E2924-A108-4B31-B7EB-354C2ECB32CA}"/>
                </a:ext>
              </a:extLst>
            </p:cNvPr>
            <p:cNvSpPr/>
            <p:nvPr/>
          </p:nvSpPr>
          <p:spPr>
            <a:xfrm>
              <a:off x="5961345" y="2876353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87FDABC-5070-44B7-9E6D-3F2F93151971}"/>
                </a:ext>
              </a:extLst>
            </p:cNvPr>
            <p:cNvSpPr/>
            <p:nvPr/>
          </p:nvSpPr>
          <p:spPr>
            <a:xfrm>
              <a:off x="6421120" y="4556372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4850B67-289B-4462-BAFF-CB4CFD5EC1AA}"/>
                </a:ext>
              </a:extLst>
            </p:cNvPr>
            <p:cNvSpPr/>
            <p:nvPr/>
          </p:nvSpPr>
          <p:spPr>
            <a:xfrm>
              <a:off x="7929414" y="2876353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0C12E99-DB37-4158-9DC5-2B379FCA5FF4}"/>
                </a:ext>
              </a:extLst>
            </p:cNvPr>
            <p:cNvSpPr/>
            <p:nvPr/>
          </p:nvSpPr>
          <p:spPr>
            <a:xfrm>
              <a:off x="8382000" y="4329756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3338306-866A-4DDC-816F-26EE83F053F3}"/>
                </a:ext>
              </a:extLst>
            </p:cNvPr>
            <p:cNvSpPr/>
            <p:nvPr/>
          </p:nvSpPr>
          <p:spPr>
            <a:xfrm>
              <a:off x="9697253" y="3354195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72B043B-9F0E-4CBB-B9E3-CAF55D3F28E9}"/>
                </a:ext>
              </a:extLst>
            </p:cNvPr>
            <p:cNvSpPr/>
            <p:nvPr/>
          </p:nvSpPr>
          <p:spPr>
            <a:xfrm>
              <a:off x="7624710" y="4600438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083007F-4975-4253-ADC0-D7621C18D936}"/>
                </a:ext>
              </a:extLst>
            </p:cNvPr>
            <p:cNvSpPr/>
            <p:nvPr/>
          </p:nvSpPr>
          <p:spPr>
            <a:xfrm>
              <a:off x="9545556" y="4329755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C96933-85D1-47CC-966E-B14CBCC1A45B}"/>
                </a:ext>
              </a:extLst>
            </p:cNvPr>
            <p:cNvSpPr/>
            <p:nvPr/>
          </p:nvSpPr>
          <p:spPr>
            <a:xfrm>
              <a:off x="10866119" y="3354195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3A859A7-F1EA-4044-A6F4-FD9D6FAC7043}"/>
                </a:ext>
              </a:extLst>
            </p:cNvPr>
            <p:cNvSpPr/>
            <p:nvPr/>
          </p:nvSpPr>
          <p:spPr>
            <a:xfrm>
              <a:off x="7137126" y="2927312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A0A9178-91F3-45DA-8852-65F451AB606B}"/>
                </a:ext>
              </a:extLst>
            </p:cNvPr>
            <p:cNvSpPr/>
            <p:nvPr/>
          </p:nvSpPr>
          <p:spPr>
            <a:xfrm>
              <a:off x="9090389" y="2879197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618A6B9-F371-4683-B2B9-65CB14DBE60A}"/>
                </a:ext>
              </a:extLst>
            </p:cNvPr>
            <p:cNvSpPr/>
            <p:nvPr/>
          </p:nvSpPr>
          <p:spPr>
            <a:xfrm>
              <a:off x="6406683" y="4028755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FC745A1-BC31-4ED0-9253-44F490633DC9}"/>
                </a:ext>
              </a:extLst>
            </p:cNvPr>
            <p:cNvSpPr/>
            <p:nvPr/>
          </p:nvSpPr>
          <p:spPr>
            <a:xfrm>
              <a:off x="5968534" y="2295234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EA94399-2A87-47FE-8ECE-A3E1A411FA41}"/>
                </a:ext>
              </a:extLst>
            </p:cNvPr>
            <p:cNvSpPr/>
            <p:nvPr/>
          </p:nvSpPr>
          <p:spPr>
            <a:xfrm>
              <a:off x="7929414" y="2262375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C42BFFA-11F9-4D75-927E-BBDCA95262C7}"/>
                </a:ext>
              </a:extLst>
            </p:cNvPr>
            <p:cNvSpPr/>
            <p:nvPr/>
          </p:nvSpPr>
          <p:spPr>
            <a:xfrm>
              <a:off x="8373917" y="3790515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857915C-451C-4FE1-97FE-DC7EFFADD398}"/>
                </a:ext>
              </a:extLst>
            </p:cNvPr>
            <p:cNvSpPr/>
            <p:nvPr/>
          </p:nvSpPr>
          <p:spPr>
            <a:xfrm>
              <a:off x="9697253" y="2757514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FFCA743-C16B-497F-A5A9-040CB31FB083}"/>
                </a:ext>
              </a:extLst>
            </p:cNvPr>
            <p:cNvSpPr/>
            <p:nvPr/>
          </p:nvSpPr>
          <p:spPr>
            <a:xfrm>
              <a:off x="7612154" y="4017354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24A32D9-0415-424D-A219-B54C8FC012DB}"/>
                </a:ext>
              </a:extLst>
            </p:cNvPr>
            <p:cNvSpPr/>
            <p:nvPr/>
          </p:nvSpPr>
          <p:spPr>
            <a:xfrm>
              <a:off x="7137126" y="2295185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4460E26-9558-4489-ADEC-0CB0C00FA852}"/>
                </a:ext>
              </a:extLst>
            </p:cNvPr>
            <p:cNvSpPr/>
            <p:nvPr/>
          </p:nvSpPr>
          <p:spPr>
            <a:xfrm>
              <a:off x="9537473" y="3754624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007651A-BAFF-4B68-B52B-5DB2BEAC6E25}"/>
                </a:ext>
              </a:extLst>
            </p:cNvPr>
            <p:cNvSpPr/>
            <p:nvPr/>
          </p:nvSpPr>
          <p:spPr>
            <a:xfrm>
              <a:off x="9128079" y="2283800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4C208C2-3C5C-4FFA-8828-CED7D92B2265}"/>
                </a:ext>
              </a:extLst>
            </p:cNvPr>
            <p:cNvSpPr/>
            <p:nvPr/>
          </p:nvSpPr>
          <p:spPr>
            <a:xfrm>
              <a:off x="10873506" y="2745513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277F62A-EA02-4288-BC79-996FE5061222}"/>
                </a:ext>
              </a:extLst>
            </p:cNvPr>
            <p:cNvSpPr/>
            <p:nvPr/>
          </p:nvSpPr>
          <p:spPr>
            <a:xfrm rot="16200000">
              <a:off x="9559960" y="5240301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0D410A-B80E-4612-AACE-8C9F7B6DFFAB}"/>
                </a:ext>
              </a:extLst>
            </p:cNvPr>
            <p:cNvSpPr/>
            <p:nvPr/>
          </p:nvSpPr>
          <p:spPr>
            <a:xfrm rot="16200000">
              <a:off x="10022240" y="5240301"/>
              <a:ext cx="965200" cy="4165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96F60A-DE4A-435A-823F-E2059F919FB7}"/>
                </a:ext>
              </a:extLst>
            </p:cNvPr>
            <p:cNvSpPr/>
            <p:nvPr/>
          </p:nvSpPr>
          <p:spPr>
            <a:xfrm>
              <a:off x="9580280" y="5668098"/>
              <a:ext cx="198586" cy="1818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977FB56-D800-4C74-B7AD-EDEC7F35A35A}"/>
                </a:ext>
              </a:extLst>
            </p:cNvPr>
            <p:cNvSpPr/>
            <p:nvPr/>
          </p:nvSpPr>
          <p:spPr>
            <a:xfrm>
              <a:off x="10783870" y="5712164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94F3576-3F2D-44D4-8937-F8501C1A569E}"/>
                </a:ext>
              </a:extLst>
            </p:cNvPr>
            <p:cNvSpPr/>
            <p:nvPr/>
          </p:nvSpPr>
          <p:spPr>
            <a:xfrm>
              <a:off x="9565843" y="5140481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E21CFDD-94DD-45CD-8C80-12A88FAD6F0B}"/>
                </a:ext>
              </a:extLst>
            </p:cNvPr>
            <p:cNvSpPr/>
            <p:nvPr/>
          </p:nvSpPr>
          <p:spPr>
            <a:xfrm>
              <a:off x="10771314" y="5129080"/>
              <a:ext cx="198586" cy="1818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3" name="Arrow: Up-Down 92">
            <a:extLst>
              <a:ext uri="{FF2B5EF4-FFF2-40B4-BE49-F238E27FC236}">
                <a16:creationId xmlns:a16="http://schemas.microsoft.com/office/drawing/2014/main" id="{8F85C2F6-CA5A-459E-BAB9-AA4AD34E7197}"/>
              </a:ext>
            </a:extLst>
          </p:cNvPr>
          <p:cNvSpPr/>
          <p:nvPr/>
        </p:nvSpPr>
        <p:spPr>
          <a:xfrm>
            <a:off x="6306551" y="2305003"/>
            <a:ext cx="198586" cy="703940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Arrow: Up-Down 93">
            <a:extLst>
              <a:ext uri="{FF2B5EF4-FFF2-40B4-BE49-F238E27FC236}">
                <a16:creationId xmlns:a16="http://schemas.microsoft.com/office/drawing/2014/main" id="{AC34D6ED-0D97-4B9C-BC29-00CE091A7F2D}"/>
              </a:ext>
            </a:extLst>
          </p:cNvPr>
          <p:cNvSpPr/>
          <p:nvPr/>
        </p:nvSpPr>
        <p:spPr>
          <a:xfrm rot="5400000">
            <a:off x="7009010" y="3784562"/>
            <a:ext cx="198586" cy="703940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E6562B1-5BD8-4342-B88E-896C289619D7}"/>
              </a:ext>
            </a:extLst>
          </p:cNvPr>
          <p:cNvGrpSpPr/>
          <p:nvPr/>
        </p:nvGrpSpPr>
        <p:grpSpPr>
          <a:xfrm>
            <a:off x="8186703" y="2294406"/>
            <a:ext cx="726592" cy="623021"/>
            <a:chOff x="8242952" y="2362742"/>
            <a:chExt cx="726592" cy="623021"/>
          </a:xfrm>
        </p:grpSpPr>
        <p:sp>
          <p:nvSpPr>
            <p:cNvPr id="101" name="Arrow: Down 100">
              <a:extLst>
                <a:ext uri="{FF2B5EF4-FFF2-40B4-BE49-F238E27FC236}">
                  <a16:creationId xmlns:a16="http://schemas.microsoft.com/office/drawing/2014/main" id="{2FBFF862-48B7-40F9-8A32-FAA844686EAF}"/>
                </a:ext>
              </a:extLst>
            </p:cNvPr>
            <p:cNvSpPr/>
            <p:nvPr/>
          </p:nvSpPr>
          <p:spPr>
            <a:xfrm rot="18047240">
              <a:off x="8276162" y="2329532"/>
              <a:ext cx="219656" cy="28607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CF1CED8-F786-4F7D-9F45-51C363D39E78}"/>
                </a:ext>
              </a:extLst>
            </p:cNvPr>
            <p:cNvGrpSpPr/>
            <p:nvPr/>
          </p:nvGrpSpPr>
          <p:grpSpPr>
            <a:xfrm>
              <a:off x="8274503" y="2377631"/>
              <a:ext cx="695041" cy="608132"/>
              <a:chOff x="8274502" y="2377630"/>
              <a:chExt cx="695041" cy="608132"/>
            </a:xfrm>
          </p:grpSpPr>
          <p:sp>
            <p:nvSpPr>
              <p:cNvPr id="103" name="Arrow: Down 102">
                <a:extLst>
                  <a:ext uri="{FF2B5EF4-FFF2-40B4-BE49-F238E27FC236}">
                    <a16:creationId xmlns:a16="http://schemas.microsoft.com/office/drawing/2014/main" id="{A1C70336-DABC-4344-9056-D370F1DA784A}"/>
                  </a:ext>
                </a:extLst>
              </p:cNvPr>
              <p:cNvSpPr/>
              <p:nvPr/>
            </p:nvSpPr>
            <p:spPr>
              <a:xfrm rot="13504147">
                <a:off x="8307712" y="2732896"/>
                <a:ext cx="219656" cy="286075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Arrow: Down 103">
                <a:extLst>
                  <a:ext uri="{FF2B5EF4-FFF2-40B4-BE49-F238E27FC236}">
                    <a16:creationId xmlns:a16="http://schemas.microsoft.com/office/drawing/2014/main" id="{86D66E3C-3B06-4BEC-8828-D98B0C23CB3F}"/>
                  </a:ext>
                </a:extLst>
              </p:cNvPr>
              <p:cNvSpPr/>
              <p:nvPr/>
            </p:nvSpPr>
            <p:spPr>
              <a:xfrm rot="3283880">
                <a:off x="8716677" y="2344420"/>
                <a:ext cx="219656" cy="286075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Arrow: Down 104">
                <a:extLst>
                  <a:ext uri="{FF2B5EF4-FFF2-40B4-BE49-F238E27FC236}">
                    <a16:creationId xmlns:a16="http://schemas.microsoft.com/office/drawing/2014/main" id="{EA680906-7EBE-448D-B55C-FD29D2F473F6}"/>
                  </a:ext>
                </a:extLst>
              </p:cNvPr>
              <p:cNvSpPr/>
              <p:nvPr/>
            </p:nvSpPr>
            <p:spPr>
              <a:xfrm rot="8001639">
                <a:off x="8716678" y="2697116"/>
                <a:ext cx="219656" cy="286075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0712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one another</a:t>
            </a:r>
          </a:p>
        </p:txBody>
      </p:sp>
      <p:pic>
        <p:nvPicPr>
          <p:cNvPr id="6" name="Picture 2" descr="Rally Coach -- Kagan Strategy - Teaching Website">
            <a:extLst>
              <a:ext uri="{FF2B5EF4-FFF2-40B4-BE49-F238E27FC236}">
                <a16:creationId xmlns:a16="http://schemas.microsoft.com/office/drawing/2014/main" id="{026F7997-25B0-42C6-B1B8-5CF73B04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1" y="2306602"/>
            <a:ext cx="2116114" cy="17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0 Kagan Strategies ideas | cooperative learning, kagan, cooperative  learning strategies">
            <a:extLst>
              <a:ext uri="{FF2B5EF4-FFF2-40B4-BE49-F238E27FC236}">
                <a16:creationId xmlns:a16="http://schemas.microsoft.com/office/drawing/2014/main" id="{7B71178A-9431-4D11-8724-553C9E46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71" y="2194974"/>
            <a:ext cx="2078997" cy="18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8 Kagan Structures ideas | kagan structures, kagan, cooperative learning">
            <a:extLst>
              <a:ext uri="{FF2B5EF4-FFF2-40B4-BE49-F238E27FC236}">
                <a16:creationId xmlns:a16="http://schemas.microsoft.com/office/drawing/2014/main" id="{663DEA66-6D0D-4F7D-AA8C-1D890D98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24" y="2192598"/>
            <a:ext cx="2123673" cy="19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agan Structure: RallyRobin – Fountain Middle School Teacher's Programs and  Strategies Website">
            <a:extLst>
              <a:ext uri="{FF2B5EF4-FFF2-40B4-BE49-F238E27FC236}">
                <a16:creationId xmlns:a16="http://schemas.microsoft.com/office/drawing/2014/main" id="{52E6528D-FEC7-4D2B-B119-E6D102D4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4587547"/>
            <a:ext cx="1992326" cy="17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agan's FREE Articles - Kagan Connections—The Rigor/Relevance Framework">
            <a:extLst>
              <a:ext uri="{FF2B5EF4-FFF2-40B4-BE49-F238E27FC236}">
                <a16:creationId xmlns:a16="http://schemas.microsoft.com/office/drawing/2014/main" id="{D393B4FD-8743-48A6-A511-9F15591A4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394" y="4639341"/>
            <a:ext cx="2679170" cy="17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agan's FREE Articles - Kagan Connections—Differentiated Instruction">
            <a:extLst>
              <a:ext uri="{FF2B5EF4-FFF2-40B4-BE49-F238E27FC236}">
                <a16:creationId xmlns:a16="http://schemas.microsoft.com/office/drawing/2014/main" id="{6386E8C7-EB22-4499-9933-607AF5A0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308" y="4587547"/>
            <a:ext cx="1920560" cy="17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deas from the Computing classroom: Using Kagan structures to promote  Cooperative learning in Computing">
            <a:extLst>
              <a:ext uri="{FF2B5EF4-FFF2-40B4-BE49-F238E27FC236}">
                <a16:creationId xmlns:a16="http://schemas.microsoft.com/office/drawing/2014/main" id="{1F62EEE5-633F-448C-ADE7-E61B5029C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22" y="4587547"/>
            <a:ext cx="2249305" cy="17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07C97B-CE94-4D8B-A4AD-43B3E97EA3AE}"/>
              </a:ext>
            </a:extLst>
          </p:cNvPr>
          <p:cNvGrpSpPr/>
          <p:nvPr/>
        </p:nvGrpSpPr>
        <p:grpSpPr>
          <a:xfrm>
            <a:off x="3473955" y="2361415"/>
            <a:ext cx="2476960" cy="1792896"/>
            <a:chOff x="3473955" y="2361415"/>
            <a:chExt cx="2476960" cy="17928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875E462-521F-4770-87EA-99FC098219EB}"/>
                </a:ext>
              </a:extLst>
            </p:cNvPr>
            <p:cNvGrpSpPr/>
            <p:nvPr/>
          </p:nvGrpSpPr>
          <p:grpSpPr>
            <a:xfrm>
              <a:off x="3605632" y="2361415"/>
              <a:ext cx="2247900" cy="1632466"/>
              <a:chOff x="3567457" y="2439224"/>
              <a:chExt cx="2247900" cy="1632466"/>
            </a:xfrm>
          </p:grpSpPr>
          <p:pic>
            <p:nvPicPr>
              <p:cNvPr id="2050" name="Picture 2" descr="Free Kagan Cliparts, Download Free Kagan Cliparts png images, Free ClipArts  on Clipart Library">
                <a:extLst>
                  <a:ext uri="{FF2B5EF4-FFF2-40B4-BE49-F238E27FC236}">
                    <a16:creationId xmlns:a16="http://schemas.microsoft.com/office/drawing/2014/main" id="{14EAC84B-1117-4763-86C7-AE47566BF8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7457" y="2439224"/>
                <a:ext cx="2247900" cy="1447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DC66A96-1DF4-4B37-BFD9-C59693AF9F99}"/>
                  </a:ext>
                </a:extLst>
              </p:cNvPr>
              <p:cNvSpPr/>
              <p:nvPr/>
            </p:nvSpPr>
            <p:spPr>
              <a:xfrm>
                <a:off x="4032316" y="3702358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C6B62E-769A-4B65-B6AC-18203AB8C41C}"/>
                </a:ext>
              </a:extLst>
            </p:cNvPr>
            <p:cNvSpPr/>
            <p:nvPr/>
          </p:nvSpPr>
          <p:spPr>
            <a:xfrm>
              <a:off x="3473955" y="3569536"/>
              <a:ext cx="247696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-300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101600">
                      <a:srgbClr val="FFC000">
                        <a:alpha val="60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Kristen ITC" panose="03050502040202030202" pitchFamily="66" charset="0"/>
                </a:rPr>
                <a:t>Jot Thoughts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F4267BF-934C-4AB8-AFE7-310430F440BB}"/>
              </a:ext>
            </a:extLst>
          </p:cNvPr>
          <p:cNvSpPr/>
          <p:nvPr/>
        </p:nvSpPr>
        <p:spPr>
          <a:xfrm>
            <a:off x="6124168" y="6059998"/>
            <a:ext cx="3127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-3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Quiz, Quiz, Trade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D7728-92D4-4E16-81A3-AAA36F68C60D}"/>
              </a:ext>
            </a:extLst>
          </p:cNvPr>
          <p:cNvSpPr/>
          <p:nvPr/>
        </p:nvSpPr>
        <p:spPr>
          <a:xfrm>
            <a:off x="8975601" y="4309636"/>
            <a:ext cx="31454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-3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Numbered Heads</a:t>
            </a:r>
          </a:p>
        </p:txBody>
      </p:sp>
    </p:spTree>
    <p:extLst>
      <p:ext uri="{BB962C8B-B14F-4D97-AF65-F5344CB8AC3E}">
        <p14:creationId xmlns:p14="http://schemas.microsoft.com/office/powerpoint/2010/main" val="2733963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Facilitation or instruction?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B4F0-B772-4AAE-B496-24E4CFBB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Felt our lessons were too instructional - wanting to move away from the 'traditional' teaching style</a:t>
            </a:r>
          </a:p>
          <a:p>
            <a:r>
              <a:rPr lang="en-GB" dirty="0">
                <a:solidFill>
                  <a:schemeClr val="tx1"/>
                </a:solidFill>
              </a:rPr>
              <a:t>​Wanted to develop the opportunities for the teachers become facilitators </a:t>
            </a:r>
          </a:p>
          <a:p>
            <a:r>
              <a:rPr lang="en-GB" dirty="0">
                <a:solidFill>
                  <a:schemeClr val="tx1"/>
                </a:solidFill>
              </a:rPr>
              <a:t>Built mini teams in the classroom which improved morale and created friendships</a:t>
            </a:r>
          </a:p>
          <a:p>
            <a:r>
              <a:rPr lang="en-GB" dirty="0">
                <a:solidFill>
                  <a:schemeClr val="tx1"/>
                </a:solidFill>
              </a:rPr>
              <a:t>Allowing opportunities for the children to be more active in lessons</a:t>
            </a:r>
          </a:p>
          <a:p>
            <a:r>
              <a:rPr lang="en-GB" dirty="0">
                <a:solidFill>
                  <a:schemeClr val="tx1"/>
                </a:solidFill>
              </a:rPr>
              <a:t>Children using information rather than being given information</a:t>
            </a:r>
          </a:p>
          <a:p>
            <a:r>
              <a:rPr lang="en-GB" dirty="0">
                <a:solidFill>
                  <a:schemeClr val="tx1"/>
                </a:solidFill>
              </a:rPr>
              <a:t>Allows teachers to ‘work the room’ – support where needed and not always in the same place!</a:t>
            </a:r>
          </a:p>
          <a:p>
            <a:endParaRPr lang="en-GB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425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Children being Active &amp; Engaged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B4F0-B772-4AAE-B496-24E4CFBB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QQT – activity </a:t>
            </a:r>
          </a:p>
          <a:p>
            <a:r>
              <a:rPr lang="en-GB" dirty="0">
                <a:solidFill>
                  <a:schemeClr val="tx1"/>
                </a:solidFill>
              </a:rPr>
              <a:t>Stand up, hand up, pair up</a:t>
            </a:r>
          </a:p>
          <a:p>
            <a:r>
              <a:rPr lang="en-GB" dirty="0">
                <a:solidFill>
                  <a:schemeClr val="tx1"/>
                </a:solidFill>
              </a:rPr>
              <a:t>Inside, outside circle/traverse - activity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8AC9F3-1153-4B32-AE72-9A1457BAD065}"/>
              </a:ext>
            </a:extLst>
          </p:cNvPr>
          <p:cNvGrpSpPr/>
          <p:nvPr/>
        </p:nvGrpSpPr>
        <p:grpSpPr>
          <a:xfrm>
            <a:off x="5993990" y="2289941"/>
            <a:ext cx="4779114" cy="1606498"/>
            <a:chOff x="5993990" y="2289941"/>
            <a:chExt cx="4779114" cy="16064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D42700-1433-4BB1-B007-F95EC6E1ECBC}"/>
                </a:ext>
              </a:extLst>
            </p:cNvPr>
            <p:cNvGrpSpPr/>
            <p:nvPr/>
          </p:nvGrpSpPr>
          <p:grpSpPr>
            <a:xfrm>
              <a:off x="7378262" y="2289941"/>
              <a:ext cx="3394842" cy="926996"/>
              <a:chOff x="6243145" y="3120258"/>
              <a:chExt cx="3394842" cy="926996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0F3410CA-536A-4014-B69F-06811E519D6D}"/>
                  </a:ext>
                </a:extLst>
              </p:cNvPr>
              <p:cNvSpPr/>
              <p:nvPr/>
            </p:nvSpPr>
            <p:spPr>
              <a:xfrm>
                <a:off x="6243145" y="3121572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502E4DA-FF88-43F6-9AD8-9B7AC3867E41}"/>
                  </a:ext>
                </a:extLst>
              </p:cNvPr>
              <p:cNvSpPr/>
              <p:nvPr/>
            </p:nvSpPr>
            <p:spPr>
              <a:xfrm>
                <a:off x="6852745" y="3120258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03AA51-4A87-4739-908D-141B75C5758C}"/>
                  </a:ext>
                </a:extLst>
              </p:cNvPr>
              <p:cNvSpPr/>
              <p:nvPr/>
            </p:nvSpPr>
            <p:spPr>
              <a:xfrm>
                <a:off x="7462345" y="3120258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C67DBA6-C392-4A09-92D6-DE2C184E0848}"/>
                  </a:ext>
                </a:extLst>
              </p:cNvPr>
              <p:cNvSpPr/>
              <p:nvPr/>
            </p:nvSpPr>
            <p:spPr>
              <a:xfrm>
                <a:off x="8071945" y="3120258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A0BA7707-E365-4158-8B2F-31756A4F8985}"/>
                  </a:ext>
                </a:extLst>
              </p:cNvPr>
              <p:cNvSpPr/>
              <p:nvPr/>
            </p:nvSpPr>
            <p:spPr>
              <a:xfrm>
                <a:off x="8681545" y="3120258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A95386D-A787-4CDA-B185-983F2C73327F}"/>
                  </a:ext>
                </a:extLst>
              </p:cNvPr>
              <p:cNvSpPr/>
              <p:nvPr/>
            </p:nvSpPr>
            <p:spPr>
              <a:xfrm>
                <a:off x="9333187" y="3120258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5091CF8-0BA5-4CC8-BAEA-13F90D2063E0}"/>
                  </a:ext>
                </a:extLst>
              </p:cNvPr>
              <p:cNvSpPr/>
              <p:nvPr/>
            </p:nvSpPr>
            <p:spPr>
              <a:xfrm>
                <a:off x="6243145" y="3739826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1DB4FF7-F385-49AF-B441-85C4ADF8FDCB}"/>
                  </a:ext>
                </a:extLst>
              </p:cNvPr>
              <p:cNvSpPr/>
              <p:nvPr/>
            </p:nvSpPr>
            <p:spPr>
              <a:xfrm>
                <a:off x="6852745" y="3738512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2C93DC7-3466-4D86-BD67-17B3795544FA}"/>
                  </a:ext>
                </a:extLst>
              </p:cNvPr>
              <p:cNvSpPr/>
              <p:nvPr/>
            </p:nvSpPr>
            <p:spPr>
              <a:xfrm>
                <a:off x="7462345" y="3738512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0D967A7-29FD-471B-BC8A-CD648775FB3A}"/>
                  </a:ext>
                </a:extLst>
              </p:cNvPr>
              <p:cNvSpPr/>
              <p:nvPr/>
            </p:nvSpPr>
            <p:spPr>
              <a:xfrm>
                <a:off x="8071945" y="3738512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B5127C3-5141-4691-8959-01BD04D7DD1E}"/>
                  </a:ext>
                </a:extLst>
              </p:cNvPr>
              <p:cNvSpPr/>
              <p:nvPr/>
            </p:nvSpPr>
            <p:spPr>
              <a:xfrm>
                <a:off x="8681545" y="3738512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E00F866-3588-4E79-868F-55088BEEACC4}"/>
                  </a:ext>
                </a:extLst>
              </p:cNvPr>
              <p:cNvSpPr/>
              <p:nvPr/>
            </p:nvSpPr>
            <p:spPr>
              <a:xfrm>
                <a:off x="9333187" y="3738512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FDB6C7-6B55-4F60-9705-9E2A4823DC7E}"/>
                </a:ext>
              </a:extLst>
            </p:cNvPr>
            <p:cNvSpPr/>
            <p:nvPr/>
          </p:nvSpPr>
          <p:spPr>
            <a:xfrm>
              <a:off x="5993990" y="2538863"/>
              <a:ext cx="9397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traverse</a:t>
              </a:r>
            </a:p>
          </p:txBody>
        </p:sp>
        <p:sp>
          <p:nvSpPr>
            <p:cNvPr id="29" name="Arrow: Curved Up 28">
              <a:extLst>
                <a:ext uri="{FF2B5EF4-FFF2-40B4-BE49-F238E27FC236}">
                  <a16:creationId xmlns:a16="http://schemas.microsoft.com/office/drawing/2014/main" id="{4559168A-3101-4567-843F-66B6E3402F9C}"/>
                </a:ext>
              </a:extLst>
            </p:cNvPr>
            <p:cNvSpPr/>
            <p:nvPr/>
          </p:nvSpPr>
          <p:spPr>
            <a:xfrm>
              <a:off x="7514896" y="3312971"/>
              <a:ext cx="3105807" cy="58346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DC5087-CF37-472E-AF31-6DAA11692A9E}"/>
              </a:ext>
            </a:extLst>
          </p:cNvPr>
          <p:cNvGrpSpPr/>
          <p:nvPr/>
        </p:nvGrpSpPr>
        <p:grpSpPr>
          <a:xfrm>
            <a:off x="6051797" y="4606100"/>
            <a:ext cx="5669560" cy="1791501"/>
            <a:chOff x="6051797" y="4606100"/>
            <a:chExt cx="5669560" cy="17915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5EF797B-BFCB-45A2-B192-E3A154A9B0D0}"/>
                </a:ext>
              </a:extLst>
            </p:cNvPr>
            <p:cNvGrpSpPr/>
            <p:nvPr/>
          </p:nvGrpSpPr>
          <p:grpSpPr>
            <a:xfrm>
              <a:off x="6051797" y="4606100"/>
              <a:ext cx="4106316" cy="1791501"/>
              <a:chOff x="6051797" y="4606100"/>
              <a:chExt cx="4106316" cy="17915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2039948-74FC-48B1-A3FE-FF79565CC888}"/>
                  </a:ext>
                </a:extLst>
              </p:cNvPr>
              <p:cNvSpPr/>
              <p:nvPr/>
            </p:nvSpPr>
            <p:spPr>
              <a:xfrm>
                <a:off x="9039009" y="5009433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C1D20A6-702D-45FB-92E6-200CEA43425A}"/>
                  </a:ext>
                </a:extLst>
              </p:cNvPr>
              <p:cNvSpPr/>
              <p:nvPr/>
            </p:nvSpPr>
            <p:spPr>
              <a:xfrm>
                <a:off x="8679030" y="5286644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41248BD-1D92-45CD-8D71-90EC598BD3EB}"/>
                  </a:ext>
                </a:extLst>
              </p:cNvPr>
              <p:cNvSpPr/>
              <p:nvPr/>
            </p:nvSpPr>
            <p:spPr>
              <a:xfrm>
                <a:off x="9398988" y="5247231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944B12F-27AD-4892-B5F8-6333666B466E}"/>
                  </a:ext>
                </a:extLst>
              </p:cNvPr>
              <p:cNvSpPr/>
              <p:nvPr/>
            </p:nvSpPr>
            <p:spPr>
              <a:xfrm>
                <a:off x="8831430" y="5703517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C210A32-4F19-45ED-8A31-8FB718CC5ED3}"/>
                  </a:ext>
                </a:extLst>
              </p:cNvPr>
              <p:cNvSpPr/>
              <p:nvPr/>
            </p:nvSpPr>
            <p:spPr>
              <a:xfrm>
                <a:off x="9236078" y="5707459"/>
                <a:ext cx="304800" cy="307428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EE94AF8-EE95-45C4-AA0D-4D78A098D7BB}"/>
                  </a:ext>
                </a:extLst>
              </p:cNvPr>
              <p:cNvSpPr/>
              <p:nvPr/>
            </p:nvSpPr>
            <p:spPr>
              <a:xfrm>
                <a:off x="9039009" y="4606100"/>
                <a:ext cx="304800" cy="307428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DC67D0-86BB-4F7D-8826-40D587F9F753}"/>
                  </a:ext>
                </a:extLst>
              </p:cNvPr>
              <p:cNvSpPr/>
              <p:nvPr/>
            </p:nvSpPr>
            <p:spPr>
              <a:xfrm>
                <a:off x="9853313" y="5077352"/>
                <a:ext cx="304800" cy="307428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524D912-80DC-408D-9144-BA268048DA11}"/>
                  </a:ext>
                </a:extLst>
              </p:cNvPr>
              <p:cNvSpPr/>
              <p:nvPr/>
            </p:nvSpPr>
            <p:spPr>
              <a:xfrm>
                <a:off x="9569534" y="6058435"/>
                <a:ext cx="304800" cy="307428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9D9137E-6E0E-411B-B322-1E3F8FECFE9D}"/>
                  </a:ext>
                </a:extLst>
              </p:cNvPr>
              <p:cNvSpPr/>
              <p:nvPr/>
            </p:nvSpPr>
            <p:spPr>
              <a:xfrm>
                <a:off x="8560788" y="6090173"/>
                <a:ext cx="304800" cy="307428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5E84A0D-82BF-4862-BB32-F97E2926F17C}"/>
                  </a:ext>
                </a:extLst>
              </p:cNvPr>
              <p:cNvSpPr/>
              <p:nvPr/>
            </p:nvSpPr>
            <p:spPr>
              <a:xfrm>
                <a:off x="8224705" y="5131618"/>
                <a:ext cx="304800" cy="307428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E52299A-8363-43C2-8018-3A3E230137DD}"/>
                  </a:ext>
                </a:extLst>
              </p:cNvPr>
              <p:cNvSpPr/>
              <p:nvPr/>
            </p:nvSpPr>
            <p:spPr>
              <a:xfrm>
                <a:off x="6051797" y="5641613"/>
                <a:ext cx="20728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Inside, outside circle</a:t>
                </a:r>
              </a:p>
            </p:txBody>
          </p:sp>
        </p:grpSp>
        <p:sp>
          <p:nvSpPr>
            <p:cNvPr id="32" name="Arrow: Circular 31">
              <a:extLst>
                <a:ext uri="{FF2B5EF4-FFF2-40B4-BE49-F238E27FC236}">
                  <a16:creationId xmlns:a16="http://schemas.microsoft.com/office/drawing/2014/main" id="{DB16C112-9258-4B8D-9F3C-B0BF02F64EB1}"/>
                </a:ext>
              </a:extLst>
            </p:cNvPr>
            <p:cNvSpPr/>
            <p:nvPr/>
          </p:nvSpPr>
          <p:spPr>
            <a:xfrm>
              <a:off x="10344998" y="4716818"/>
              <a:ext cx="1376359" cy="1675682"/>
            </a:xfrm>
            <a:prstGeom prst="circularArrow">
              <a:avLst>
                <a:gd name="adj1" fmla="val 12500"/>
                <a:gd name="adj2" fmla="val 1017606"/>
                <a:gd name="adj3" fmla="val 20457681"/>
                <a:gd name="adj4" fmla="val 1007507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184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 (</a:t>
            </a:r>
            <a:r>
              <a:rPr lang="en-GB" dirty="0" err="1"/>
              <a:t>Kagan</a:t>
            </a:r>
            <a:r>
              <a:rPr lang="en-GB" dirty="0"/>
              <a:t>) structures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D04B56-3ED4-4C6B-9A22-3747111AB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255677"/>
              </p:ext>
            </p:extLst>
          </p:nvPr>
        </p:nvGraphicFramePr>
        <p:xfrm>
          <a:off x="2400794" y="1825844"/>
          <a:ext cx="6756400" cy="5032156"/>
        </p:xfrm>
        <a:graphic>
          <a:graphicData uri="http://schemas.openxmlformats.org/drawingml/2006/table">
            <a:tbl>
              <a:tblPr/>
              <a:tblGrid>
                <a:gridCol w="981166">
                  <a:extLst>
                    <a:ext uri="{9D8B030D-6E8A-4147-A177-3AD203B41FA5}">
                      <a16:colId xmlns:a16="http://schemas.microsoft.com/office/drawing/2014/main" val="2908580220"/>
                    </a:ext>
                  </a:extLst>
                </a:gridCol>
                <a:gridCol w="560666">
                  <a:extLst>
                    <a:ext uri="{9D8B030D-6E8A-4147-A177-3AD203B41FA5}">
                      <a16:colId xmlns:a16="http://schemas.microsoft.com/office/drawing/2014/main" val="2979977710"/>
                    </a:ext>
                  </a:extLst>
                </a:gridCol>
                <a:gridCol w="1045858">
                  <a:extLst>
                    <a:ext uri="{9D8B030D-6E8A-4147-A177-3AD203B41FA5}">
                      <a16:colId xmlns:a16="http://schemas.microsoft.com/office/drawing/2014/main" val="704106791"/>
                    </a:ext>
                  </a:extLst>
                </a:gridCol>
                <a:gridCol w="1045858">
                  <a:extLst>
                    <a:ext uri="{9D8B030D-6E8A-4147-A177-3AD203B41FA5}">
                      <a16:colId xmlns:a16="http://schemas.microsoft.com/office/drawing/2014/main" val="1131054457"/>
                    </a:ext>
                  </a:extLst>
                </a:gridCol>
                <a:gridCol w="1132115">
                  <a:extLst>
                    <a:ext uri="{9D8B030D-6E8A-4147-A177-3AD203B41FA5}">
                      <a16:colId xmlns:a16="http://schemas.microsoft.com/office/drawing/2014/main" val="3263818443"/>
                    </a:ext>
                  </a:extLst>
                </a:gridCol>
                <a:gridCol w="970384">
                  <a:extLst>
                    <a:ext uri="{9D8B030D-6E8A-4147-A177-3AD203B41FA5}">
                      <a16:colId xmlns:a16="http://schemas.microsoft.com/office/drawing/2014/main" val="2663723224"/>
                    </a:ext>
                  </a:extLst>
                </a:gridCol>
                <a:gridCol w="1020353">
                  <a:extLst>
                    <a:ext uri="{9D8B030D-6E8A-4147-A177-3AD203B41FA5}">
                      <a16:colId xmlns:a16="http://schemas.microsoft.com/office/drawing/2014/main" val="1631918455"/>
                    </a:ext>
                  </a:extLst>
                </a:gridCol>
              </a:tblGrid>
              <a:tr h="822486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Size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Thinking Skills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Class Building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Knowledge Building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Process Info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Procedure Learning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657492"/>
                  </a:ext>
                </a:extLst>
              </a:tr>
              <a:tr h="582594">
                <a:tc>
                  <a:txBody>
                    <a:bodyPr/>
                    <a:lstStyle/>
                    <a:p>
                      <a:r>
                        <a:rPr lang="en-GB" sz="1400"/>
                        <a:t>Rally Robin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P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148086"/>
                  </a:ext>
                </a:extLst>
              </a:tr>
              <a:tr h="822486">
                <a:tc>
                  <a:txBody>
                    <a:bodyPr/>
                    <a:lstStyle/>
                    <a:p>
                      <a:r>
                        <a:rPr lang="en-GB" sz="1400"/>
                        <a:t>All write Round Robin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T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558440"/>
                  </a:ext>
                </a:extLst>
              </a:tr>
              <a:tr h="582594">
                <a:tc>
                  <a:txBody>
                    <a:bodyPr/>
                    <a:lstStyle/>
                    <a:p>
                      <a:r>
                        <a:rPr lang="en-GB" sz="1400"/>
                        <a:t>Rally Coach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671215"/>
                  </a:ext>
                </a:extLst>
              </a:tr>
              <a:tr h="577024">
                <a:tc>
                  <a:txBody>
                    <a:bodyPr/>
                    <a:lstStyle/>
                    <a:p>
                      <a:r>
                        <a:rPr lang="en-GB" sz="1400" dirty="0"/>
                        <a:t>QQT/SHP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C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690045"/>
                  </a:ext>
                </a:extLst>
              </a:tr>
              <a:tr h="822486">
                <a:tc>
                  <a:txBody>
                    <a:bodyPr/>
                    <a:lstStyle/>
                    <a:p>
                      <a:r>
                        <a:rPr lang="en-GB" sz="1400" dirty="0"/>
                        <a:t>Jot Thoughts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T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094983"/>
                  </a:ext>
                </a:extLst>
              </a:tr>
              <a:tr h="822486">
                <a:tc>
                  <a:txBody>
                    <a:bodyPr/>
                    <a:lstStyle/>
                    <a:p>
                      <a:r>
                        <a:rPr lang="en-GB" sz="1400" dirty="0"/>
                        <a:t>Numbered Heads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88137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A530788-2C08-433D-A47A-FD69D3C71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2725738"/>
            <a:ext cx="903836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B22C42-6711-4C95-A2A6-B0CE186C42A1}"/>
              </a:ext>
            </a:extLst>
          </p:cNvPr>
          <p:cNvGrpSpPr/>
          <p:nvPr/>
        </p:nvGrpSpPr>
        <p:grpSpPr>
          <a:xfrm>
            <a:off x="4139414" y="2725738"/>
            <a:ext cx="4687804" cy="3949852"/>
            <a:chOff x="6807200" y="2725738"/>
            <a:chExt cx="4687804" cy="3949852"/>
          </a:xfrm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DAF82280-BD15-4A54-9D01-6B6356B6C05C}"/>
                </a:ext>
              </a:extLst>
            </p:cNvPr>
            <p:cNvSpPr/>
            <p:nvPr/>
          </p:nvSpPr>
          <p:spPr>
            <a:xfrm>
              <a:off x="6807200" y="2725738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D31A44A6-595C-4529-BC2B-3F6AECC8CE6B}"/>
                </a:ext>
              </a:extLst>
            </p:cNvPr>
            <p:cNvSpPr/>
            <p:nvPr/>
          </p:nvSpPr>
          <p:spPr>
            <a:xfrm>
              <a:off x="6829542" y="3458454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0A12CE1D-7B78-4FC8-B753-132A0204FEA4}"/>
                </a:ext>
              </a:extLst>
            </p:cNvPr>
            <p:cNvSpPr/>
            <p:nvPr/>
          </p:nvSpPr>
          <p:spPr>
            <a:xfrm>
              <a:off x="6829542" y="4154279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5C0A1611-725F-49B7-9BE6-DA4D0F9745F8}"/>
                </a:ext>
              </a:extLst>
            </p:cNvPr>
            <p:cNvSpPr/>
            <p:nvPr/>
          </p:nvSpPr>
          <p:spPr>
            <a:xfrm>
              <a:off x="6855979" y="5393914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060D4ED5-C1CA-41FA-9884-6CBFE1EDE250}"/>
                </a:ext>
              </a:extLst>
            </p:cNvPr>
            <p:cNvSpPr/>
            <p:nvPr/>
          </p:nvSpPr>
          <p:spPr>
            <a:xfrm>
              <a:off x="6829542" y="4756683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C016E167-42AC-4D35-9718-0A43036BE80A}"/>
                </a:ext>
              </a:extLst>
            </p:cNvPr>
            <p:cNvSpPr/>
            <p:nvPr/>
          </p:nvSpPr>
          <p:spPr>
            <a:xfrm>
              <a:off x="7934961" y="4756683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C6A22C63-9D66-4563-9800-840AF2253DA4}"/>
                </a:ext>
              </a:extLst>
            </p:cNvPr>
            <p:cNvSpPr/>
            <p:nvPr/>
          </p:nvSpPr>
          <p:spPr>
            <a:xfrm>
              <a:off x="8987504" y="2765028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8877D4AA-B1CC-4FA2-BAD5-462E88A20AD7}"/>
                </a:ext>
              </a:extLst>
            </p:cNvPr>
            <p:cNvSpPr/>
            <p:nvPr/>
          </p:nvSpPr>
          <p:spPr>
            <a:xfrm>
              <a:off x="8987504" y="3513641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993F5FA9-6381-4ADE-AF1E-B7DEACF2439B}"/>
                </a:ext>
              </a:extLst>
            </p:cNvPr>
            <p:cNvSpPr/>
            <p:nvPr/>
          </p:nvSpPr>
          <p:spPr>
            <a:xfrm>
              <a:off x="8987504" y="4179362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EC4A5F2D-21B1-438E-B686-9B75D2C91AC5}"/>
                </a:ext>
              </a:extLst>
            </p:cNvPr>
            <p:cNvSpPr/>
            <p:nvPr/>
          </p:nvSpPr>
          <p:spPr>
            <a:xfrm>
              <a:off x="8999713" y="5452400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534D4D51-4E8F-46B3-AB0D-FA675A55618D}"/>
                </a:ext>
              </a:extLst>
            </p:cNvPr>
            <p:cNvSpPr/>
            <p:nvPr/>
          </p:nvSpPr>
          <p:spPr>
            <a:xfrm>
              <a:off x="8987504" y="4756682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3A4A0AA3-89F8-4F50-A715-B991BD0A706E}"/>
                </a:ext>
              </a:extLst>
            </p:cNvPr>
            <p:cNvSpPr/>
            <p:nvPr/>
          </p:nvSpPr>
          <p:spPr>
            <a:xfrm>
              <a:off x="10092923" y="2744147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3A710CA5-12C7-411C-AAF0-22711D3EE254}"/>
                </a:ext>
              </a:extLst>
            </p:cNvPr>
            <p:cNvSpPr/>
            <p:nvPr/>
          </p:nvSpPr>
          <p:spPr>
            <a:xfrm>
              <a:off x="10092923" y="3411886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BB330528-BE38-49A1-ABBB-000AA4A21017}"/>
                </a:ext>
              </a:extLst>
            </p:cNvPr>
            <p:cNvSpPr/>
            <p:nvPr/>
          </p:nvSpPr>
          <p:spPr>
            <a:xfrm>
              <a:off x="10044146" y="5417197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114023E2-F4A5-46AC-85C3-D2B24DD880B6}"/>
                </a:ext>
              </a:extLst>
            </p:cNvPr>
            <p:cNvSpPr/>
            <p:nvPr/>
          </p:nvSpPr>
          <p:spPr>
            <a:xfrm>
              <a:off x="10065475" y="4691348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2B2AD3B2-65C7-4963-9686-D1A3B7B15A09}"/>
                </a:ext>
              </a:extLst>
            </p:cNvPr>
            <p:cNvSpPr/>
            <p:nvPr/>
          </p:nvSpPr>
          <p:spPr>
            <a:xfrm>
              <a:off x="11027644" y="2744147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AD64BE16-B60E-46BB-85BF-BB1AD91F0A35}"/>
                </a:ext>
              </a:extLst>
            </p:cNvPr>
            <p:cNvSpPr/>
            <p:nvPr/>
          </p:nvSpPr>
          <p:spPr>
            <a:xfrm>
              <a:off x="11027644" y="3411886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C68F5CAA-5053-41C9-B7EC-B92ABF7D5543}"/>
                </a:ext>
              </a:extLst>
            </p:cNvPr>
            <p:cNvSpPr/>
            <p:nvPr/>
          </p:nvSpPr>
          <p:spPr>
            <a:xfrm>
              <a:off x="11027644" y="4154279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04F48C74-56D1-4729-AF83-CBA882AB4E19}"/>
                </a:ext>
              </a:extLst>
            </p:cNvPr>
            <p:cNvSpPr/>
            <p:nvPr/>
          </p:nvSpPr>
          <p:spPr>
            <a:xfrm>
              <a:off x="11022565" y="5417198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E55F0C4A-75DB-41EF-8AF3-67C9D76C8FCE}"/>
                </a:ext>
              </a:extLst>
            </p:cNvPr>
            <p:cNvSpPr/>
            <p:nvPr/>
          </p:nvSpPr>
          <p:spPr>
            <a:xfrm>
              <a:off x="11027644" y="4691348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D6035C93-3233-4848-AFBE-D7B1949B9A7E}"/>
                </a:ext>
              </a:extLst>
            </p:cNvPr>
            <p:cNvSpPr/>
            <p:nvPr/>
          </p:nvSpPr>
          <p:spPr>
            <a:xfrm>
              <a:off x="6855979" y="6269191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33582D53-802F-468C-AC2F-67F4F57C410C}"/>
                </a:ext>
              </a:extLst>
            </p:cNvPr>
            <p:cNvSpPr/>
            <p:nvPr/>
          </p:nvSpPr>
          <p:spPr>
            <a:xfrm>
              <a:off x="8999713" y="6260625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E7BA668F-62A7-4F01-ACF1-A949C051EE79}"/>
                </a:ext>
              </a:extLst>
            </p:cNvPr>
            <p:cNvSpPr/>
            <p:nvPr/>
          </p:nvSpPr>
          <p:spPr>
            <a:xfrm>
              <a:off x="7934961" y="6227150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1512AB3B-0712-4F16-AFE8-6A936A9A4411}"/>
                </a:ext>
              </a:extLst>
            </p:cNvPr>
            <p:cNvSpPr/>
            <p:nvPr/>
          </p:nvSpPr>
          <p:spPr>
            <a:xfrm>
              <a:off x="10044146" y="6245026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id="{A174A38F-4EB3-4720-BA64-8695FC7E90F0}"/>
                </a:ext>
              </a:extLst>
            </p:cNvPr>
            <p:cNvSpPr/>
            <p:nvPr/>
          </p:nvSpPr>
          <p:spPr>
            <a:xfrm>
              <a:off x="11027644" y="6260625"/>
              <a:ext cx="467360" cy="40639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85125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write round robin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B4F0-B772-4AAE-B496-24E4CFBB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13" y="2017936"/>
            <a:ext cx="5126990" cy="367830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Create a list on your own of as many adjectives as you can to describe this image</a:t>
            </a:r>
          </a:p>
        </p:txBody>
      </p:sp>
      <p:pic>
        <p:nvPicPr>
          <p:cNvPr id="6146" name="Picture 2" descr="A Writer's Notebook: “Uninvited Guests” – Samuel Snoek-Brown">
            <a:extLst>
              <a:ext uri="{FF2B5EF4-FFF2-40B4-BE49-F238E27FC236}">
                <a16:creationId xmlns:a16="http://schemas.microsoft.com/office/drawing/2014/main" id="{4265254D-3955-4323-9E64-056C56CAE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90" y="846801"/>
            <a:ext cx="5642610" cy="57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64C5E-892F-4E75-BD25-04ED72B4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Co-operative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7B053-BEB2-442D-9C32-2EE31C538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010" y="999201"/>
            <a:ext cx="5172797" cy="54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51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26ED-ED93-4ADA-89CB-F0137BB7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for the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1277B-5F50-41F5-809E-63044327B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1A2165-2613-4BCB-BD44-79FF05896D76}"/>
              </a:ext>
            </a:extLst>
          </p:cNvPr>
          <p:cNvSpPr txBox="1">
            <a:spLocks/>
          </p:cNvSpPr>
          <p:nvPr/>
        </p:nvSpPr>
        <p:spPr>
          <a:xfrm>
            <a:off x="769103" y="2645036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T&amp;L at St. James’ – a brief journey and context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How our approach enhances learning for all – Magenta and </a:t>
            </a:r>
            <a:r>
              <a:rPr lang="en-GB" dirty="0" err="1">
                <a:solidFill>
                  <a:schemeClr val="tx1"/>
                </a:solidFill>
              </a:rPr>
              <a:t>Kagan</a:t>
            </a:r>
            <a:r>
              <a:rPr lang="en-GB" dirty="0">
                <a:solidFill>
                  <a:schemeClr val="tx1"/>
                </a:solidFill>
              </a:rPr>
              <a:t> at St. James’</a:t>
            </a:r>
          </a:p>
          <a:p>
            <a:r>
              <a:rPr lang="en-GB" dirty="0">
                <a:solidFill>
                  <a:schemeClr val="tx1"/>
                </a:solidFill>
              </a:rPr>
              <a:t>Facilitation of learning or instructional learning</a:t>
            </a:r>
          </a:p>
          <a:p>
            <a:r>
              <a:rPr lang="en-GB" dirty="0">
                <a:solidFill>
                  <a:schemeClr val="tx1"/>
                </a:solidFill>
              </a:rPr>
              <a:t>Collaborative learning structures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6481BE-63F8-40D7-9600-EAB884C78E11}"/>
              </a:ext>
            </a:extLst>
          </p:cNvPr>
          <p:cNvSpPr txBox="1">
            <a:spLocks/>
          </p:cNvSpPr>
          <p:nvPr/>
        </p:nvSpPr>
        <p:spPr>
          <a:xfrm>
            <a:off x="993083" y="2180496"/>
            <a:ext cx="10993546" cy="590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tx1"/>
                </a:solidFill>
              </a:rPr>
              <a:t>At St James' we use a collaborative teaching approach enabling our children to be active and accountable in lessons. Our teachers facilitate learning rather than always providing instructional direction for our children. Through the use of </a:t>
            </a:r>
            <a:r>
              <a:rPr lang="en-GB" sz="1400" dirty="0" err="1">
                <a:solidFill>
                  <a:schemeClr val="tx1"/>
                </a:solidFill>
              </a:rPr>
              <a:t>Kagan</a:t>
            </a:r>
            <a:r>
              <a:rPr lang="en-GB" sz="1400" dirty="0">
                <a:solidFill>
                  <a:schemeClr val="tx1"/>
                </a:solidFill>
              </a:rPr>
              <a:t> Structures, Magenta Principles and </a:t>
            </a:r>
            <a:r>
              <a:rPr lang="en-GB" sz="1400" dirty="0" err="1">
                <a:solidFill>
                  <a:schemeClr val="tx1"/>
                </a:solidFill>
              </a:rPr>
              <a:t>Oracy</a:t>
            </a:r>
            <a:r>
              <a:rPr lang="en-GB" sz="1400" dirty="0">
                <a:solidFill>
                  <a:schemeClr val="tx1"/>
                </a:solidFill>
              </a:rPr>
              <a:t> (Voice21), children are encouraged to lead their learning with teachers crafting outcomes with key questions, allowing dialogue, discussions and collaboration.</a:t>
            </a:r>
          </a:p>
        </p:txBody>
      </p:sp>
    </p:spTree>
    <p:extLst>
      <p:ext uri="{BB962C8B-B14F-4D97-AF65-F5344CB8AC3E}">
        <p14:creationId xmlns:p14="http://schemas.microsoft.com/office/powerpoint/2010/main" val="4283921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12667"/>
            <a:ext cx="11029616" cy="1013800"/>
          </a:xfrm>
        </p:spPr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B4F0-B772-4AAE-B496-24E4CFBB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 descr="Free Question Mark on Chalk Board Stock Photo">
            <a:extLst>
              <a:ext uri="{FF2B5EF4-FFF2-40B4-BE49-F238E27FC236}">
                <a16:creationId xmlns:a16="http://schemas.microsoft.com/office/drawing/2014/main" id="{E6558D4B-FC50-49B2-973B-E1536036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1" y="1981911"/>
            <a:ext cx="7422394" cy="44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0F9D1-6C1D-4A36-BF97-A3B3AE8EB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908" y="2648426"/>
            <a:ext cx="3219899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7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15EB-D645-46D1-ADB9-E5CACEAA46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Collaborative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21528-5016-4AE6-803E-2BFE6E4B7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4"/>
            <a:ext cx="10993546" cy="59032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Teaching &amp; learning at St. James’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243D1-3C73-4A93-BC4E-7E305E88D5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1" t="23380" r="6934"/>
          <a:stretch/>
        </p:blipFill>
        <p:spPr>
          <a:xfrm>
            <a:off x="9710163" y="1972196"/>
            <a:ext cx="1948437" cy="1046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A8D8B-B266-4258-9B8B-CBD1EC81A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565" y="1972196"/>
            <a:ext cx="2719598" cy="104649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CA7B9A8-9EE1-4908-8CC7-A3E1BB05F992}"/>
              </a:ext>
            </a:extLst>
          </p:cNvPr>
          <p:cNvSpPr txBox="1">
            <a:spLocks/>
          </p:cNvSpPr>
          <p:nvPr/>
        </p:nvSpPr>
        <p:spPr>
          <a:xfrm>
            <a:off x="665054" y="3275860"/>
            <a:ext cx="10993546" cy="1959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>
                <a:solidFill>
                  <a:schemeClr val="bg1"/>
                </a:solidFill>
              </a:rPr>
              <a:t>Mr Bradley,</a:t>
            </a:r>
          </a:p>
          <a:p>
            <a:r>
              <a:rPr lang="en-GB" sz="1700" dirty="0">
                <a:solidFill>
                  <a:schemeClr val="bg1"/>
                </a:solidFill>
              </a:rPr>
              <a:t>Curriculum Lead</a:t>
            </a:r>
          </a:p>
          <a:p>
            <a:r>
              <a:rPr lang="en-GB" sz="1700" dirty="0">
                <a:solidFill>
                  <a:schemeClr val="bg1"/>
                </a:solidFill>
              </a:rPr>
              <a:t>Teaching &amp; learning lead</a:t>
            </a:r>
          </a:p>
          <a:p>
            <a:endParaRPr lang="en-GB" sz="17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66AAC-6F74-403E-89E6-C3A0F0A06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49" y="3334496"/>
            <a:ext cx="2088754" cy="920904"/>
          </a:xfrm>
          <a:prstGeom prst="rect">
            <a:avLst/>
          </a:prstGeom>
        </p:spPr>
      </p:pic>
      <p:pic>
        <p:nvPicPr>
          <p:cNvPr id="1026" name="Picture 2" descr="Kagan Cooperative Learning – Fountain Middle School Teacher's Programs and  Strategies Website">
            <a:extLst>
              <a:ext uri="{FF2B5EF4-FFF2-40B4-BE49-F238E27FC236}">
                <a16:creationId xmlns:a16="http://schemas.microsoft.com/office/drawing/2014/main" id="{0F8BE1BC-4946-4731-8D41-F41E9DC4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6" y="4084666"/>
            <a:ext cx="1834514" cy="134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ice 21 Oracy (@voice21oracy) / X">
            <a:extLst>
              <a:ext uri="{FF2B5EF4-FFF2-40B4-BE49-F238E27FC236}">
                <a16:creationId xmlns:a16="http://schemas.microsoft.com/office/drawing/2014/main" id="{E128F280-E1BE-49D7-A503-7ED0C733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7" y="4537332"/>
            <a:ext cx="1395216" cy="139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AEBF73-9E23-4F07-AB08-149CE274E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1762" y="4409796"/>
            <a:ext cx="1655184" cy="16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263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A9B2-DBC2-4680-BC1C-A5189A97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BB728-5135-43D1-A905-83C041325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Power of working in collaboration</a:t>
            </a:r>
          </a:p>
          <a:p>
            <a:r>
              <a:rPr lang="en-GB" dirty="0">
                <a:solidFill>
                  <a:schemeClr val="tx1"/>
                </a:solidFill>
              </a:rPr>
              <a:t>Generate ideas</a:t>
            </a:r>
          </a:p>
          <a:p>
            <a:r>
              <a:rPr lang="en-GB" dirty="0">
                <a:solidFill>
                  <a:schemeClr val="tx1"/>
                </a:solidFill>
              </a:rPr>
              <a:t>Engagement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 descr="Free Person Holding Blue Ballpoint Pen Writing in Notebook Stock Photo">
            <a:extLst>
              <a:ext uri="{FF2B5EF4-FFF2-40B4-BE49-F238E27FC236}">
                <a16:creationId xmlns:a16="http://schemas.microsoft.com/office/drawing/2014/main" id="{75D30ACD-C798-4BB7-A0C0-04CD2ADF3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56" y="2778828"/>
            <a:ext cx="2036170" cy="1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op Watch In Hand stock photo">
            <a:extLst>
              <a:ext uri="{FF2B5EF4-FFF2-40B4-BE49-F238E27FC236}">
                <a16:creationId xmlns:a16="http://schemas.microsoft.com/office/drawing/2014/main" id="{D04B9C03-E6D2-49A9-B693-08972C47E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9" r="26471"/>
          <a:stretch/>
        </p:blipFill>
        <p:spPr bwMode="auto">
          <a:xfrm>
            <a:off x="5375644" y="4351655"/>
            <a:ext cx="1671193" cy="1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ree People Doing Group Hand Cheer Stock Photo">
            <a:extLst>
              <a:ext uri="{FF2B5EF4-FFF2-40B4-BE49-F238E27FC236}">
                <a16:creationId xmlns:a16="http://schemas.microsoft.com/office/drawing/2014/main" id="{9B457600-37A2-4D08-95A1-75C804EDA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448" y="2760027"/>
            <a:ext cx="2006918" cy="1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op Watch In Hand stock photo">
            <a:extLst>
              <a:ext uri="{FF2B5EF4-FFF2-40B4-BE49-F238E27FC236}">
                <a16:creationId xmlns:a16="http://schemas.microsoft.com/office/drawing/2014/main" id="{EF4A959E-59AB-496D-8DA9-7FB3ECF7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9" r="26471"/>
          <a:stretch/>
        </p:blipFill>
        <p:spPr bwMode="auto">
          <a:xfrm>
            <a:off x="8838310" y="4351655"/>
            <a:ext cx="1671193" cy="1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71D343-000B-420D-9EC6-29051C23FBDB}"/>
              </a:ext>
            </a:extLst>
          </p:cNvPr>
          <p:cNvSpPr txBox="1"/>
          <p:nvPr/>
        </p:nvSpPr>
        <p:spPr>
          <a:xfrm>
            <a:off x="873037" y="4651295"/>
            <a:ext cx="144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Jot thoughts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7945A9-4BC7-4B00-BA5F-2299D92F7848}"/>
              </a:ext>
            </a:extLst>
          </p:cNvPr>
          <p:cNvGrpSpPr/>
          <p:nvPr/>
        </p:nvGrpSpPr>
        <p:grpSpPr>
          <a:xfrm>
            <a:off x="527378" y="5239662"/>
            <a:ext cx="1938859" cy="955005"/>
            <a:chOff x="527378" y="5239662"/>
            <a:chExt cx="1938859" cy="9550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696452-EB87-48BC-8966-B72349FDDD77}"/>
                </a:ext>
              </a:extLst>
            </p:cNvPr>
            <p:cNvSpPr/>
            <p:nvPr/>
          </p:nvSpPr>
          <p:spPr>
            <a:xfrm>
              <a:off x="527378" y="5239662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207FE4-E25B-42B1-B955-14BCFC54593D}"/>
                </a:ext>
              </a:extLst>
            </p:cNvPr>
            <p:cNvSpPr/>
            <p:nvPr/>
          </p:nvSpPr>
          <p:spPr>
            <a:xfrm>
              <a:off x="527378" y="5927371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0822A6-7367-4604-821F-1EBC82B30BC4}"/>
                </a:ext>
              </a:extLst>
            </p:cNvPr>
            <p:cNvSpPr/>
            <p:nvPr/>
          </p:nvSpPr>
          <p:spPr>
            <a:xfrm>
              <a:off x="527378" y="5586503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4102F7-F58F-45CB-B611-DF45F5F3F877}"/>
                </a:ext>
              </a:extLst>
            </p:cNvPr>
            <p:cNvSpPr/>
            <p:nvPr/>
          </p:nvSpPr>
          <p:spPr>
            <a:xfrm>
              <a:off x="957731" y="5239662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D7E6A6-49AA-46AB-BD78-4E01249615D1}"/>
                </a:ext>
              </a:extLst>
            </p:cNvPr>
            <p:cNvSpPr/>
            <p:nvPr/>
          </p:nvSpPr>
          <p:spPr>
            <a:xfrm>
              <a:off x="957731" y="5927371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E1E3DE-B200-4A94-B875-BCAFBCC9175A}"/>
                </a:ext>
              </a:extLst>
            </p:cNvPr>
            <p:cNvSpPr/>
            <p:nvPr/>
          </p:nvSpPr>
          <p:spPr>
            <a:xfrm>
              <a:off x="957731" y="5586503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6182B2-7010-4A8D-9AEE-14DC4EAA6FD7}"/>
                </a:ext>
              </a:extLst>
            </p:cNvPr>
            <p:cNvSpPr/>
            <p:nvPr/>
          </p:nvSpPr>
          <p:spPr>
            <a:xfrm>
              <a:off x="1364932" y="5244199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578C9FD-A4E2-4DD4-BD1A-610D655C38EC}"/>
                </a:ext>
              </a:extLst>
            </p:cNvPr>
            <p:cNvSpPr/>
            <p:nvPr/>
          </p:nvSpPr>
          <p:spPr>
            <a:xfrm>
              <a:off x="1364932" y="5931908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FD2694-7D5C-4C50-8DF2-8499A32C0DA8}"/>
                </a:ext>
              </a:extLst>
            </p:cNvPr>
            <p:cNvSpPr/>
            <p:nvPr/>
          </p:nvSpPr>
          <p:spPr>
            <a:xfrm>
              <a:off x="1364932" y="5591040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E70FEE-16A2-4727-AB75-48A22D0CC3EB}"/>
                </a:ext>
              </a:extLst>
            </p:cNvPr>
            <p:cNvSpPr/>
            <p:nvPr/>
          </p:nvSpPr>
          <p:spPr>
            <a:xfrm>
              <a:off x="1772134" y="5239662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811D9-5F62-4584-B187-00BF0FA994E8}"/>
                </a:ext>
              </a:extLst>
            </p:cNvPr>
            <p:cNvSpPr/>
            <p:nvPr/>
          </p:nvSpPr>
          <p:spPr>
            <a:xfrm>
              <a:off x="1772134" y="5927371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2FB95D-D776-4213-835F-A23238671C39}"/>
                </a:ext>
              </a:extLst>
            </p:cNvPr>
            <p:cNvSpPr/>
            <p:nvPr/>
          </p:nvSpPr>
          <p:spPr>
            <a:xfrm>
              <a:off x="1772134" y="5586503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A80E63-D0CB-4822-9E99-E8CCF8820884}"/>
                </a:ext>
              </a:extLst>
            </p:cNvPr>
            <p:cNvSpPr/>
            <p:nvPr/>
          </p:nvSpPr>
          <p:spPr>
            <a:xfrm>
              <a:off x="2179335" y="5239662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7BD3F6-04FF-4EBB-B9F7-DFF9FBBF9999}"/>
                </a:ext>
              </a:extLst>
            </p:cNvPr>
            <p:cNvSpPr/>
            <p:nvPr/>
          </p:nvSpPr>
          <p:spPr>
            <a:xfrm>
              <a:off x="2179335" y="5927371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FF911D-74B9-42AF-84FC-006E5E91DFE5}"/>
                </a:ext>
              </a:extLst>
            </p:cNvPr>
            <p:cNvSpPr/>
            <p:nvPr/>
          </p:nvSpPr>
          <p:spPr>
            <a:xfrm>
              <a:off x="2179335" y="5586503"/>
              <a:ext cx="286902" cy="262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191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26ED-ED93-4ADA-89CB-F0137BB7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</a:t>
            </a:r>
            <a:r>
              <a:rPr lang="en-GB" dirty="0" err="1"/>
              <a:t>t&amp;l</a:t>
            </a:r>
            <a:r>
              <a:rPr lang="en-GB" dirty="0"/>
              <a:t> journey at St. james’ - snapshot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1277B-5F50-41F5-809E-63044327B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1A2165-2613-4BCB-BD44-79FF05896D76}"/>
              </a:ext>
            </a:extLst>
          </p:cNvPr>
          <p:cNvSpPr txBox="1">
            <a:spLocks/>
          </p:cNvSpPr>
          <p:nvPr/>
        </p:nvSpPr>
        <p:spPr>
          <a:xfrm>
            <a:off x="733592" y="2332896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Magenta Principles – What are we asking our children to do with the information we give them?</a:t>
            </a:r>
          </a:p>
          <a:p>
            <a:r>
              <a:rPr lang="en-GB" dirty="0" err="1">
                <a:solidFill>
                  <a:schemeClr val="tx1"/>
                </a:solidFill>
              </a:rPr>
              <a:t>Kagan</a:t>
            </a:r>
            <a:r>
              <a:rPr lang="en-GB" dirty="0">
                <a:solidFill>
                  <a:schemeClr val="tx1"/>
                </a:solidFill>
              </a:rPr>
              <a:t> CPD – collaborative learning </a:t>
            </a:r>
          </a:p>
          <a:p>
            <a:r>
              <a:rPr lang="en-GB" dirty="0">
                <a:solidFill>
                  <a:schemeClr val="tx1"/>
                </a:solidFill>
              </a:rPr>
              <a:t>Active learners</a:t>
            </a:r>
          </a:p>
          <a:p>
            <a:r>
              <a:rPr lang="en-GB" dirty="0">
                <a:solidFill>
                  <a:schemeClr val="tx1"/>
                </a:solidFill>
              </a:rPr>
              <a:t>Teachers – facilitation of learning rather than instructional </a:t>
            </a:r>
          </a:p>
          <a:p>
            <a:r>
              <a:rPr lang="en-GB" dirty="0">
                <a:solidFill>
                  <a:schemeClr val="tx1"/>
                </a:solidFill>
              </a:rPr>
              <a:t>Coaching between colleagues</a:t>
            </a:r>
          </a:p>
          <a:p>
            <a:r>
              <a:rPr lang="en-GB" dirty="0">
                <a:solidFill>
                  <a:schemeClr val="tx1"/>
                </a:solidFill>
              </a:rPr>
              <a:t>Quality conversations – </a:t>
            </a:r>
            <a:r>
              <a:rPr lang="en-GB" dirty="0" err="1">
                <a:solidFill>
                  <a:schemeClr val="tx1"/>
                </a:solidFill>
              </a:rPr>
              <a:t>Oracy</a:t>
            </a:r>
            <a:r>
              <a:rPr lang="en-GB" dirty="0">
                <a:solidFill>
                  <a:schemeClr val="tx1"/>
                </a:solidFill>
              </a:rPr>
              <a:t> with Voice21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6481BE-63F8-40D7-9600-EAB884C78E11}"/>
              </a:ext>
            </a:extLst>
          </p:cNvPr>
          <p:cNvSpPr txBox="1">
            <a:spLocks/>
          </p:cNvSpPr>
          <p:nvPr/>
        </p:nvSpPr>
        <p:spPr>
          <a:xfrm>
            <a:off x="464862" y="1809136"/>
            <a:ext cx="10993546" cy="590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Over a number of years … </a:t>
            </a:r>
          </a:p>
        </p:txBody>
      </p:sp>
    </p:spTree>
    <p:extLst>
      <p:ext uri="{BB962C8B-B14F-4D97-AF65-F5344CB8AC3E}">
        <p14:creationId xmlns:p14="http://schemas.microsoft.com/office/powerpoint/2010/main" val="3686859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Magenta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B4F0-B772-4AAE-B496-24E4CFBB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5956"/>
            <a:ext cx="7587448" cy="367830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fontAlgn="base"/>
            <a:r>
              <a:rPr lang="en-GB" dirty="0">
                <a:solidFill>
                  <a:schemeClr val="tx1"/>
                </a:solidFill>
              </a:rPr>
              <a:t>The Magenta Principles is an umbrella phrase that refers to a philosophy and an approach to teaching based firmly upon the premise that learning should be both exciting and engaging. More specifically, the phrase represents a pedagogy undermined by an unshakeable belief that:</a:t>
            </a:r>
          </a:p>
          <a:p>
            <a:pPr fontAlgn="base"/>
            <a:r>
              <a:rPr lang="en-GB" dirty="0">
                <a:solidFill>
                  <a:schemeClr val="tx1"/>
                </a:solidFill>
              </a:rPr>
              <a:t>Learning is the consequence of thinking</a:t>
            </a:r>
          </a:p>
          <a:p>
            <a:pPr fontAlgn="base"/>
            <a:r>
              <a:rPr lang="en-GB" dirty="0">
                <a:solidFill>
                  <a:schemeClr val="tx1"/>
                </a:solidFill>
              </a:rPr>
              <a:t>Language is central to thinking</a:t>
            </a:r>
          </a:p>
          <a:p>
            <a:pPr fontAlgn="base"/>
            <a:r>
              <a:rPr lang="en-GB" dirty="0">
                <a:solidFill>
                  <a:schemeClr val="tx1"/>
                </a:solidFill>
              </a:rPr>
              <a:t>Learning is an active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5314D-EAE7-458C-AE79-C4F1BE083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838" y="4450631"/>
            <a:ext cx="3867690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485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Magenta principles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F598EF-A751-4371-AF56-A345AA2F3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1575" y="2419848"/>
            <a:ext cx="7548850" cy="343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20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links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F598EF-A751-4371-AF56-A345AA2F3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434" t="79261" r="38719" b="1380"/>
          <a:stretch/>
        </p:blipFill>
        <p:spPr>
          <a:xfrm>
            <a:off x="5007204" y="3429000"/>
            <a:ext cx="2177592" cy="6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6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want from the information?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F598EF-A751-4371-AF56-A345AA2F3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434" t="79261" r="38719" b="1380"/>
          <a:stretch/>
        </p:blipFill>
        <p:spPr>
          <a:xfrm>
            <a:off x="581192" y="2257443"/>
            <a:ext cx="2177592" cy="664866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25543BD-E2C1-4D54-A85F-4FA55C215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87" t="60157" r="46038" b="20484"/>
          <a:stretch/>
        </p:blipFill>
        <p:spPr>
          <a:xfrm>
            <a:off x="708454" y="4417753"/>
            <a:ext cx="1923068" cy="664866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BBDE38F-0383-4A1C-8B78-67A6A7E16063}"/>
              </a:ext>
            </a:extLst>
          </p:cNvPr>
          <p:cNvSpPr/>
          <p:nvPr/>
        </p:nvSpPr>
        <p:spPr>
          <a:xfrm>
            <a:off x="1486165" y="3186260"/>
            <a:ext cx="367645" cy="10840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A80EC46-5D68-44F1-9047-98E0F781A21A}"/>
              </a:ext>
            </a:extLst>
          </p:cNvPr>
          <p:cNvSpPr/>
          <p:nvPr/>
        </p:nvSpPr>
        <p:spPr>
          <a:xfrm rot="14516177">
            <a:off x="3599341" y="3311086"/>
            <a:ext cx="367645" cy="10840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92D722-BFC8-4181-8B09-E8068E31331D}"/>
              </a:ext>
            </a:extLst>
          </p:cNvPr>
          <p:cNvSpPr txBox="1">
            <a:spLocks/>
          </p:cNvSpPr>
          <p:nvPr/>
        </p:nvSpPr>
        <p:spPr>
          <a:xfrm>
            <a:off x="4705642" y="1589849"/>
            <a:ext cx="4306383" cy="2263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GB" dirty="0"/>
          </a:p>
          <a:p>
            <a:pPr fontAlgn="base"/>
            <a:r>
              <a:rPr lang="en-GB" dirty="0">
                <a:solidFill>
                  <a:schemeClr val="tx1"/>
                </a:solidFill>
              </a:rPr>
              <a:t>All children can access in some way</a:t>
            </a:r>
          </a:p>
          <a:p>
            <a:pPr fontAlgn="base"/>
            <a:r>
              <a:rPr lang="en-GB" dirty="0">
                <a:solidFill>
                  <a:schemeClr val="tx1"/>
                </a:solidFill>
              </a:rPr>
              <a:t>No ceiling is placed on learning</a:t>
            </a:r>
          </a:p>
          <a:p>
            <a:pPr fontAlgn="base"/>
            <a:r>
              <a:rPr lang="en-GB" dirty="0">
                <a:solidFill>
                  <a:schemeClr val="tx1"/>
                </a:solidFill>
              </a:rPr>
              <a:t>Elicitation of overall understanding</a:t>
            </a:r>
          </a:p>
          <a:p>
            <a:pPr fontAlgn="base"/>
            <a:r>
              <a:rPr lang="en-GB" dirty="0">
                <a:solidFill>
                  <a:schemeClr val="tx1"/>
                </a:solidFill>
              </a:rPr>
              <a:t>Guides learning for the next stage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E0D315B-529A-40A4-BA7B-3D0D404EF5EE}"/>
              </a:ext>
            </a:extLst>
          </p:cNvPr>
          <p:cNvSpPr/>
          <p:nvPr/>
        </p:nvSpPr>
        <p:spPr>
          <a:xfrm rot="17518897">
            <a:off x="3592687" y="4679425"/>
            <a:ext cx="367645" cy="10840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8D879DCC-3AB3-4B7C-BE5E-DFEC77817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9" t="77724" r="64106" b="2917"/>
          <a:stretch/>
        </p:blipFill>
        <p:spPr>
          <a:xfrm>
            <a:off x="4705642" y="5429713"/>
            <a:ext cx="1923068" cy="6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48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D9B1-542B-411F-968F-0DAFD0B6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learning memorable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8D879DCC-3AB3-4B7C-BE5E-DFEC77817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9" t="77724" r="64106" b="2917"/>
          <a:stretch/>
        </p:blipFill>
        <p:spPr>
          <a:xfrm>
            <a:off x="2413261" y="3468786"/>
            <a:ext cx="1923068" cy="664866"/>
          </a:xfrm>
          <a:prstGeom prst="rect">
            <a:avLst/>
          </a:prstGeom>
        </p:spPr>
      </p:pic>
      <p:sp>
        <p:nvSpPr>
          <p:cNvPr id="13" name="Cross 12">
            <a:extLst>
              <a:ext uri="{FF2B5EF4-FFF2-40B4-BE49-F238E27FC236}">
                <a16:creationId xmlns:a16="http://schemas.microsoft.com/office/drawing/2014/main" id="{965D7140-6006-4054-9EAF-ED3CC49A007F}"/>
              </a:ext>
            </a:extLst>
          </p:cNvPr>
          <p:cNvSpPr/>
          <p:nvPr/>
        </p:nvSpPr>
        <p:spPr>
          <a:xfrm>
            <a:off x="4826523" y="3570262"/>
            <a:ext cx="527901" cy="461913"/>
          </a:xfrm>
          <a:prstGeom prst="plus">
            <a:avLst>
              <a:gd name="adj" fmla="val 3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Rally Coach -- Kagan Strategy - Teaching Website">
            <a:extLst>
              <a:ext uri="{FF2B5EF4-FFF2-40B4-BE49-F238E27FC236}">
                <a16:creationId xmlns:a16="http://schemas.microsoft.com/office/drawing/2014/main" id="{5276A3D0-989B-4CB9-8DC2-BED98F353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18" y="2945736"/>
            <a:ext cx="2116114" cy="17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885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Dividend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2E343F8916FC43AB196F372C6C455B" ma:contentTypeVersion="16" ma:contentTypeDescription="Create a new document." ma:contentTypeScope="" ma:versionID="2c8944c0dd6a5afb73c1edc3c0099e49">
  <xsd:schema xmlns:xsd="http://www.w3.org/2001/XMLSchema" xmlns:xs="http://www.w3.org/2001/XMLSchema" xmlns:p="http://schemas.microsoft.com/office/2006/metadata/properties" xmlns:ns2="6b7aa707-b670-4638-b1de-634ecfbda3e0" xmlns:ns3="daea3654-b7b4-44a4-85ca-c3e5abc4673d" targetNamespace="http://schemas.microsoft.com/office/2006/metadata/properties" ma:root="true" ma:fieldsID="2446c715cdee8373fba14d983c8d6741" ns2:_="" ns3:_="">
    <xsd:import namespace="6b7aa707-b670-4638-b1de-634ecfbda3e0"/>
    <xsd:import namespace="daea3654-b7b4-44a4-85ca-c3e5abc467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aa707-b670-4638-b1de-634ecfbda3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7f8cedd-d430-464c-9e46-4592a1178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a3654-b7b4-44a4-85ca-c3e5abc4673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bf8c6dc-7a54-498d-9eef-e72848b37ee6}" ma:internalName="TaxCatchAll" ma:showField="CatchAllData" ma:web="daea3654-b7b4-44a4-85ca-c3e5abc467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7aa707-b670-4638-b1de-634ecfbda3e0">
      <Terms xmlns="http://schemas.microsoft.com/office/infopath/2007/PartnerControls"/>
    </lcf76f155ced4ddcb4097134ff3c332f>
    <TaxCatchAll xmlns="daea3654-b7b4-44a4-85ca-c3e5abc4673d" xsi:nil="true"/>
  </documentManagement>
</p:properties>
</file>

<file path=customXml/itemProps1.xml><?xml version="1.0" encoding="utf-8"?>
<ds:datastoreItem xmlns:ds="http://schemas.openxmlformats.org/officeDocument/2006/customXml" ds:itemID="{9043E08E-1A2C-454E-8514-27B705ACA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7aa707-b670-4638-b1de-634ecfbda3e0"/>
    <ds:schemaRef ds:uri="daea3654-b7b4-44a4-85ca-c3e5abc467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61F860-55DE-4D6B-9DAA-564C0146DD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4ED27A-7C6E-42AB-9E79-3976CF39493F}">
  <ds:schemaRefs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aea3654-b7b4-44a4-85ca-c3e5abc4673d"/>
    <ds:schemaRef ds:uri="6b7aa707-b670-4638-b1de-634ecfbda3e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1360</TotalTime>
  <Words>767</Words>
  <Application>Microsoft Office PowerPoint</Application>
  <PresentationFormat>Widescreen</PresentationFormat>
  <Paragraphs>151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Gill Sans MT</vt:lpstr>
      <vt:lpstr>Kristen ITC</vt:lpstr>
      <vt:lpstr>Wingdings 2</vt:lpstr>
      <vt:lpstr>Dividend</vt:lpstr>
      <vt:lpstr>Collaborative learning</vt:lpstr>
      <vt:lpstr>Aims for the session</vt:lpstr>
      <vt:lpstr>Collaboration in action</vt:lpstr>
      <vt:lpstr>Our t&amp;l journey at St. james’ - snapshot</vt:lpstr>
      <vt:lpstr>Magenta principles</vt:lpstr>
      <vt:lpstr>Magenta principles</vt:lpstr>
      <vt:lpstr>Making links</vt:lpstr>
      <vt:lpstr>What do we want from the information?</vt:lpstr>
      <vt:lpstr>Make learning memorable</vt:lpstr>
      <vt:lpstr>In action</vt:lpstr>
      <vt:lpstr>Kagan at St. James’</vt:lpstr>
      <vt:lpstr>Why collaborate?</vt:lpstr>
      <vt:lpstr>Tables and seating</vt:lpstr>
      <vt:lpstr>Supporting one another</vt:lpstr>
      <vt:lpstr>Facilitation or instruction?</vt:lpstr>
      <vt:lpstr>Children being Active &amp; Engaged</vt:lpstr>
      <vt:lpstr>Collaborative (Kagan) structures</vt:lpstr>
      <vt:lpstr>All write round robin</vt:lpstr>
      <vt:lpstr>Co-operative project</vt:lpstr>
      <vt:lpstr>Questions?</vt:lpstr>
      <vt:lpstr>Collaborative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bradley</dc:creator>
  <cp:lastModifiedBy>stuart bradley</cp:lastModifiedBy>
  <cp:revision>87</cp:revision>
  <cp:lastPrinted>2024-03-04T11:52:26Z</cp:lastPrinted>
  <dcterms:created xsi:type="dcterms:W3CDTF">2024-02-15T18:38:09Z</dcterms:created>
  <dcterms:modified xsi:type="dcterms:W3CDTF">2024-03-04T13:09:46Z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0x0101007C2E343F8916FC43AB196F372C6C455B</vt:lpwstr>
  </property>
  <property fmtid="{D5CDD505-2E9C-101B-9397-08002B2CF9AE}" pid="3" name="MediaServiceImageTags">
    <vt:lpwstr/>
  </property>
</Properties>
</file>